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75" r:id="rId3"/>
    <p:sldId id="282" r:id="rId4"/>
    <p:sldId id="340" r:id="rId5"/>
    <p:sldId id="258" r:id="rId6"/>
    <p:sldId id="294" r:id="rId7"/>
    <p:sldId id="295" r:id="rId8"/>
    <p:sldId id="296" r:id="rId9"/>
    <p:sldId id="291" r:id="rId10"/>
    <p:sldId id="292" r:id="rId11"/>
    <p:sldId id="314" r:id="rId12"/>
    <p:sldId id="297" r:id="rId13"/>
    <p:sldId id="298" r:id="rId14"/>
    <p:sldId id="302" r:id="rId15"/>
    <p:sldId id="273" r:id="rId16"/>
    <p:sldId id="284" r:id="rId17"/>
    <p:sldId id="272" r:id="rId18"/>
    <p:sldId id="259" r:id="rId19"/>
    <p:sldId id="260" r:id="rId20"/>
    <p:sldId id="261" r:id="rId21"/>
    <p:sldId id="262" r:id="rId22"/>
    <p:sldId id="263" r:id="rId23"/>
    <p:sldId id="264" r:id="rId24"/>
    <p:sldId id="266" r:id="rId25"/>
    <p:sldId id="268" r:id="rId26"/>
    <p:sldId id="334" r:id="rId27"/>
    <p:sldId id="271" r:id="rId28"/>
    <p:sldId id="269" r:id="rId29"/>
    <p:sldId id="270" r:id="rId30"/>
    <p:sldId id="326" r:id="rId31"/>
    <p:sldId id="288" r:id="rId32"/>
    <p:sldId id="323" r:id="rId33"/>
    <p:sldId id="324" r:id="rId34"/>
    <p:sldId id="325" r:id="rId35"/>
    <p:sldId id="322" r:id="rId36"/>
    <p:sldId id="333" r:id="rId37"/>
    <p:sldId id="336" r:id="rId38"/>
    <p:sldId id="280" r:id="rId39"/>
    <p:sldId id="289" r:id="rId40"/>
    <p:sldId id="330" r:id="rId41"/>
    <p:sldId id="287" r:id="rId42"/>
    <p:sldId id="286" r:id="rId43"/>
    <p:sldId id="281" r:id="rId44"/>
    <p:sldId id="331" r:id="rId45"/>
    <p:sldId id="339" r:id="rId46"/>
    <p:sldId id="32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8A116F-F8F0-4640-BF5E-52B34833B33D}" type="datetimeFigureOut">
              <a:rPr lang="en-US" smtClean="0"/>
              <a:t>17-Jan-19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4035986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8A116F-F8F0-4640-BF5E-52B34833B33D}" type="datetimeFigureOut">
              <a:rPr lang="en-US" smtClean="0"/>
              <a:t>17-Jan-19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35022591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8A116F-F8F0-4640-BF5E-52B34833B33D}" type="datetimeFigureOut">
              <a:rPr lang="en-US" smtClean="0"/>
              <a:t>17-Jan-19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3953362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981200"/>
            <a:ext cx="50800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4114800"/>
            <a:ext cx="50800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8763000" y="6248400"/>
            <a:ext cx="2540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89000" y="6248400"/>
            <a:ext cx="2540000" cy="457200"/>
          </a:xfrm>
        </p:spPr>
        <p:txBody>
          <a:bodyPr/>
          <a:lstStyle>
            <a:lvl1pPr>
              <a:defRPr/>
            </a:lvl1pPr>
          </a:lstStyle>
          <a:p>
            <a:fld id="{472444BB-6166-43DD-AF05-DC0E16B18693}" type="slidenum">
              <a:rPr lang="ar-SA" altLang="en-US"/>
              <a:pPr/>
              <a:t>‹#›</a:t>
            </a:fld>
            <a:endParaRPr lang="en-US" altLang="en-US"/>
          </a:p>
        </p:txBody>
      </p:sp>
    </p:spTree>
    <p:extLst>
      <p:ext uri="{BB962C8B-B14F-4D97-AF65-F5344CB8AC3E}">
        <p14:creationId xmlns:p14="http://schemas.microsoft.com/office/powerpoint/2010/main" val="4051309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14400" y="1981200"/>
            <a:ext cx="508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81200"/>
            <a:ext cx="508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763000" y="6248400"/>
            <a:ext cx="2540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8400"/>
            <a:ext cx="38608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89000" y="6248400"/>
            <a:ext cx="2540000" cy="457200"/>
          </a:xfrm>
        </p:spPr>
        <p:txBody>
          <a:bodyPr/>
          <a:lstStyle>
            <a:lvl1pPr>
              <a:defRPr/>
            </a:lvl1pPr>
          </a:lstStyle>
          <a:p>
            <a:fld id="{707AB845-AEAA-4EAE-9851-77724C63AE67}" type="slidenum">
              <a:rPr lang="ar-SA" altLang="en-US"/>
              <a:pPr/>
              <a:t>‹#›</a:t>
            </a:fld>
            <a:endParaRPr lang="en-US" altLang="en-US"/>
          </a:p>
        </p:txBody>
      </p:sp>
    </p:spTree>
    <p:extLst>
      <p:ext uri="{BB962C8B-B14F-4D97-AF65-F5344CB8AC3E}">
        <p14:creationId xmlns:p14="http://schemas.microsoft.com/office/powerpoint/2010/main" val="1343941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8A116F-F8F0-4640-BF5E-52B34833B33D}" type="datetimeFigureOut">
              <a:rPr lang="en-US" smtClean="0"/>
              <a:t>17-Jan-19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3069093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8A116F-F8F0-4640-BF5E-52B34833B33D}" type="datetimeFigureOut">
              <a:rPr lang="en-US" smtClean="0"/>
              <a:t>17-Jan-19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3116708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A8A116F-F8F0-4640-BF5E-52B34833B33D}" type="datetimeFigureOut">
              <a:rPr lang="en-US" smtClean="0"/>
              <a:t>17-Jan-19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895734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8A116F-F8F0-4640-BF5E-52B34833B33D}" type="datetimeFigureOut">
              <a:rPr lang="en-US" smtClean="0"/>
              <a:t>17-Jan-19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473149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A8A116F-F8F0-4640-BF5E-52B34833B33D}" type="datetimeFigureOut">
              <a:rPr lang="en-US" smtClean="0"/>
              <a:t>17-Jan-19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765336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A116F-F8F0-4640-BF5E-52B34833B33D}" type="datetimeFigureOut">
              <a:rPr lang="en-US" smtClean="0"/>
              <a:t>17-Jan-19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2905732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8A116F-F8F0-4640-BF5E-52B34833B33D}" type="datetimeFigureOut">
              <a:rPr lang="en-US" smtClean="0"/>
              <a:t>17-Jan-19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574832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8A116F-F8F0-4640-BF5E-52B34833B33D}" type="datetimeFigureOut">
              <a:rPr lang="en-US" smtClean="0"/>
              <a:t>17-Jan-19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94DBFD-ECC1-47E4-A5BB-80370EB58B21}" type="slidenum">
              <a:rPr lang="en-US" smtClean="0"/>
              <a:t>‹#›</a:t>
            </a:fld>
            <a:endParaRPr lang="en-US"/>
          </a:p>
        </p:txBody>
      </p:sp>
    </p:spTree>
    <p:extLst>
      <p:ext uri="{BB962C8B-B14F-4D97-AF65-F5344CB8AC3E}">
        <p14:creationId xmlns:p14="http://schemas.microsoft.com/office/powerpoint/2010/main" val="710498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8A116F-F8F0-4640-BF5E-52B34833B33D}" type="datetimeFigureOut">
              <a:rPr lang="en-US" smtClean="0"/>
              <a:t>17-Jan-19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94DBFD-ECC1-47E4-A5BB-80370EB58B21}" type="slidenum">
              <a:rPr lang="en-US" smtClean="0"/>
              <a:t>‹#›</a:t>
            </a:fld>
            <a:endParaRPr lang="en-US"/>
          </a:p>
        </p:txBody>
      </p:sp>
    </p:spTree>
    <p:extLst>
      <p:ext uri="{BB962C8B-B14F-4D97-AF65-F5344CB8AC3E}">
        <p14:creationId xmlns:p14="http://schemas.microsoft.com/office/powerpoint/2010/main" val="190799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58377" y="193181"/>
            <a:ext cx="5306097" cy="6368604"/>
          </a:xfrm>
        </p:spPr>
        <p:txBody>
          <a:bodyPr>
            <a:noAutofit/>
          </a:bodyPr>
          <a:lstStyle/>
          <a:p>
            <a:r>
              <a:rPr lang="en-US" sz="5400" b="1" dirty="0" smtClean="0">
                <a:solidFill>
                  <a:srgbClr val="FF0000"/>
                </a:solidFill>
              </a:rPr>
              <a:t>Hennawy</a:t>
            </a:r>
            <a:br>
              <a:rPr lang="en-US" sz="5400" b="1" dirty="0" smtClean="0">
                <a:solidFill>
                  <a:srgbClr val="FF0000"/>
                </a:solidFill>
              </a:rPr>
            </a:br>
            <a:r>
              <a:rPr lang="en-US" sz="5400" b="1" dirty="0" smtClean="0">
                <a:solidFill>
                  <a:srgbClr val="FF0000"/>
                </a:solidFill>
              </a:rPr>
              <a:t>Glove </a:t>
            </a:r>
            <a:br>
              <a:rPr lang="en-US" sz="5400" b="1" dirty="0" smtClean="0">
                <a:solidFill>
                  <a:srgbClr val="FF0000"/>
                </a:solidFill>
              </a:rPr>
            </a:br>
            <a:r>
              <a:rPr lang="en-US" sz="5400" b="1" dirty="0" smtClean="0">
                <a:solidFill>
                  <a:srgbClr val="FF0000"/>
                </a:solidFill>
              </a:rPr>
              <a:t>Tamponade </a:t>
            </a:r>
            <a:br>
              <a:rPr lang="en-US" sz="5400" b="1" dirty="0" smtClean="0">
                <a:solidFill>
                  <a:srgbClr val="FF0000"/>
                </a:solidFill>
              </a:rPr>
            </a:br>
            <a:r>
              <a:rPr lang="en-US" sz="5400" b="1" dirty="0" err="1" smtClean="0">
                <a:solidFill>
                  <a:srgbClr val="FF0000"/>
                </a:solidFill>
              </a:rPr>
              <a:t>Ballloon</a:t>
            </a:r>
            <a:r>
              <a:rPr lang="en-US" sz="5400" b="1" dirty="0" smtClean="0">
                <a:solidFill>
                  <a:srgbClr val="FF0000"/>
                </a:solidFill>
              </a:rPr>
              <a:t/>
            </a:r>
            <a:br>
              <a:rPr lang="en-US" sz="5400" b="1" dirty="0" smtClean="0">
                <a:solidFill>
                  <a:srgbClr val="FF0000"/>
                </a:solidFill>
              </a:rPr>
            </a:br>
            <a:r>
              <a:rPr lang="en-US" sz="5400" b="1" dirty="0" smtClean="0">
                <a:solidFill>
                  <a:srgbClr val="FF0000"/>
                </a:solidFill>
              </a:rPr>
              <a:t>Catheter</a:t>
            </a:r>
            <a:br>
              <a:rPr lang="en-US" sz="5400" b="1" dirty="0" smtClean="0">
                <a:solidFill>
                  <a:srgbClr val="FF0000"/>
                </a:solidFill>
              </a:rPr>
            </a:br>
            <a:r>
              <a:rPr lang="en-US" sz="4800" b="1" dirty="0" smtClean="0">
                <a:solidFill>
                  <a:srgbClr val="FF0000"/>
                </a:solidFill>
              </a:rPr>
              <a:t/>
            </a:r>
            <a:br>
              <a:rPr lang="en-US" sz="4800" b="1" dirty="0" smtClean="0">
                <a:solidFill>
                  <a:srgbClr val="FF0000"/>
                </a:solidFill>
              </a:rPr>
            </a:br>
            <a:r>
              <a:rPr lang="en-US" sz="4000" b="1" dirty="0" smtClean="0">
                <a:solidFill>
                  <a:schemeClr val="accent1">
                    <a:lumMod val="75000"/>
                  </a:schemeClr>
                </a:solidFill>
              </a:rPr>
              <a:t>For Control Of </a:t>
            </a:r>
            <a:r>
              <a:rPr lang="en-US" sz="4000" b="1" dirty="0" err="1" smtClean="0">
                <a:solidFill>
                  <a:schemeClr val="accent1">
                    <a:lumMod val="75000"/>
                  </a:schemeClr>
                </a:solidFill>
              </a:rPr>
              <a:t>PostPartum</a:t>
            </a:r>
            <a:r>
              <a:rPr lang="en-US" sz="4000" b="1" dirty="0" smtClean="0">
                <a:solidFill>
                  <a:schemeClr val="accent1">
                    <a:lumMod val="75000"/>
                  </a:schemeClr>
                </a:solidFill>
              </a:rPr>
              <a:t> Hemorrhage</a:t>
            </a:r>
            <a:r>
              <a:rPr lang="en-US" sz="4800" b="1" dirty="0" smtClean="0">
                <a:solidFill>
                  <a:schemeClr val="accent1">
                    <a:lumMod val="75000"/>
                  </a:schemeClr>
                </a:solidFill>
              </a:rPr>
              <a:t/>
            </a:r>
            <a:br>
              <a:rPr lang="en-US" sz="4800" b="1" dirty="0" smtClean="0">
                <a:solidFill>
                  <a:schemeClr val="accent1">
                    <a:lumMod val="75000"/>
                  </a:schemeClr>
                </a:solidFill>
              </a:rPr>
            </a:br>
            <a:r>
              <a:rPr lang="en-US" sz="2800" b="1" dirty="0" smtClean="0">
                <a:solidFill>
                  <a:schemeClr val="accent2">
                    <a:lumMod val="75000"/>
                  </a:schemeClr>
                </a:solidFill>
              </a:rPr>
              <a:t>(</a:t>
            </a:r>
            <a:r>
              <a:rPr lang="en-US" sz="2800" dirty="0">
                <a:solidFill>
                  <a:schemeClr val="accent2">
                    <a:lumMod val="75000"/>
                  </a:schemeClr>
                </a:solidFill>
              </a:rPr>
              <a:t>The Bakri </a:t>
            </a:r>
            <a:r>
              <a:rPr lang="en-US" sz="2800" dirty="0" smtClean="0">
                <a:solidFill>
                  <a:schemeClr val="accent2">
                    <a:lumMod val="75000"/>
                  </a:schemeClr>
                </a:solidFill>
              </a:rPr>
              <a:t>Tamponade Balloon Catheter </a:t>
            </a:r>
            <a:r>
              <a:rPr lang="en-US" sz="2800" dirty="0" smtClean="0">
                <a:solidFill>
                  <a:schemeClr val="accent2">
                    <a:lumMod val="75000"/>
                  </a:schemeClr>
                </a:solidFill>
              </a:rPr>
              <a:t> Analogue </a:t>
            </a:r>
            <a:r>
              <a:rPr lang="en-US" sz="2800" b="1" dirty="0" smtClean="0">
                <a:solidFill>
                  <a:schemeClr val="accent2">
                    <a:lumMod val="75000"/>
                  </a:schemeClr>
                </a:solidFill>
              </a:rPr>
              <a:t>)</a:t>
            </a:r>
            <a:br>
              <a:rPr lang="en-US" sz="2800" b="1" dirty="0" smtClean="0">
                <a:solidFill>
                  <a:schemeClr val="accent2">
                    <a:lumMod val="75000"/>
                  </a:schemeClr>
                </a:solidFill>
              </a:rPr>
            </a:br>
            <a:endParaRPr lang="en-US" sz="1200" b="1" dirty="0">
              <a:solidFill>
                <a:schemeClr val="accent2">
                  <a:lumMod val="75000"/>
                </a:schemeClr>
              </a:solidFill>
            </a:endParaRPr>
          </a:p>
        </p:txBody>
      </p:sp>
      <p:sp>
        <p:nvSpPr>
          <p:cNvPr id="3" name="Subtitle 2"/>
          <p:cNvSpPr>
            <a:spLocks noGrp="1"/>
          </p:cNvSpPr>
          <p:nvPr>
            <p:ph type="subTitle" idx="1"/>
          </p:nvPr>
        </p:nvSpPr>
        <p:spPr>
          <a:xfrm>
            <a:off x="121870" y="4426286"/>
            <a:ext cx="5610895" cy="1655762"/>
          </a:xfrm>
        </p:spPr>
        <p:txBody>
          <a:bodyPr>
            <a:normAutofit fontScale="55000" lnSpcReduction="20000"/>
          </a:bodyPr>
          <a:lstStyle/>
          <a:p>
            <a:r>
              <a:rPr lang="en-US" sz="2800" b="1" dirty="0" smtClean="0">
                <a:solidFill>
                  <a:srgbClr val="002060"/>
                </a:solidFill>
              </a:rPr>
              <a:t>Muhammad  M  Al Hennawy</a:t>
            </a:r>
          </a:p>
          <a:p>
            <a:r>
              <a:rPr lang="en-US" b="1" dirty="0" smtClean="0">
                <a:solidFill>
                  <a:srgbClr val="FF0000"/>
                </a:solidFill>
              </a:rPr>
              <a:t>First Consultant Obstetrician &amp; </a:t>
            </a:r>
            <a:r>
              <a:rPr lang="en-US" b="1" dirty="0" err="1" smtClean="0">
                <a:solidFill>
                  <a:srgbClr val="FF0000"/>
                </a:solidFill>
              </a:rPr>
              <a:t>Gynacologist</a:t>
            </a:r>
            <a:endParaRPr lang="en-US" b="1" dirty="0" smtClean="0">
              <a:solidFill>
                <a:srgbClr val="FF0000"/>
              </a:solidFill>
            </a:endParaRPr>
          </a:p>
          <a:p>
            <a:r>
              <a:rPr lang="en-US" b="1" dirty="0" err="1" smtClean="0"/>
              <a:t>Ras</a:t>
            </a:r>
            <a:r>
              <a:rPr lang="en-US" b="1" dirty="0" smtClean="0"/>
              <a:t> El Bar Central Hospital ,</a:t>
            </a:r>
          </a:p>
          <a:p>
            <a:r>
              <a:rPr lang="en-US" b="1" dirty="0" smtClean="0"/>
              <a:t> Dumyat </a:t>
            </a:r>
            <a:r>
              <a:rPr lang="en-US" b="1" dirty="0" err="1" smtClean="0"/>
              <a:t>Specialised</a:t>
            </a:r>
            <a:r>
              <a:rPr lang="en-US" b="1" dirty="0" smtClean="0"/>
              <a:t> Hospital ,</a:t>
            </a:r>
          </a:p>
          <a:p>
            <a:r>
              <a:rPr lang="en-US" b="1" dirty="0" smtClean="0"/>
              <a:t> Egypt</a:t>
            </a:r>
          </a:p>
          <a:p>
            <a:r>
              <a:rPr lang="en-US" b="1" dirty="0" smtClean="0"/>
              <a:t>01222503011</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242" y="759853"/>
            <a:ext cx="2775876" cy="3471967"/>
          </a:xfrm>
          <a:prstGeom prst="rect">
            <a:avLst/>
          </a:prstGeom>
        </p:spPr>
      </p:pic>
    </p:spTree>
    <p:extLst>
      <p:ext uri="{BB962C8B-B14F-4D97-AF65-F5344CB8AC3E}">
        <p14:creationId xmlns:p14="http://schemas.microsoft.com/office/powerpoint/2010/main" val="1510209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135188" y="0"/>
            <a:ext cx="7772400" cy="1143000"/>
          </a:xfrm>
        </p:spPr>
        <p:txBody>
          <a:bodyPr/>
          <a:lstStyle/>
          <a:p>
            <a:pPr rtl="0"/>
            <a:r>
              <a:rPr lang="en-US" altLang="en-US" dirty="0"/>
              <a:t>Tamponade Techniques </a:t>
            </a:r>
          </a:p>
        </p:txBody>
      </p:sp>
      <p:sp>
        <p:nvSpPr>
          <p:cNvPr id="109571" name="Rectangle 3"/>
          <p:cNvSpPr>
            <a:spLocks noGrp="1" noChangeArrowheads="1"/>
          </p:cNvSpPr>
          <p:nvPr>
            <p:ph type="body" idx="1"/>
          </p:nvPr>
        </p:nvSpPr>
        <p:spPr>
          <a:xfrm>
            <a:off x="1524000" y="944564"/>
            <a:ext cx="9144000" cy="5700935"/>
          </a:xfrm>
        </p:spPr>
        <p:txBody>
          <a:bodyPr>
            <a:normAutofit fontScale="85000" lnSpcReduction="20000"/>
          </a:bodyPr>
          <a:lstStyle/>
          <a:p>
            <a:pPr algn="l" rtl="0">
              <a:lnSpc>
                <a:spcPct val="80000"/>
              </a:lnSpc>
            </a:pPr>
            <a:r>
              <a:rPr lang="en-US" altLang="en-US" sz="2000" dirty="0"/>
              <a:t>Uterine gauze </a:t>
            </a:r>
          </a:p>
          <a:p>
            <a:pPr algn="l" rtl="0">
              <a:lnSpc>
                <a:spcPct val="80000"/>
              </a:lnSpc>
            </a:pPr>
            <a:r>
              <a:rPr lang="en-US" altLang="en-US" sz="2000" dirty="0"/>
              <a:t>Uterine Balloons</a:t>
            </a:r>
          </a:p>
          <a:p>
            <a:pPr algn="l" rtl="0">
              <a:lnSpc>
                <a:spcPct val="80000"/>
              </a:lnSpc>
              <a:buFontTx/>
              <a:buNone/>
            </a:pPr>
            <a:r>
              <a:rPr lang="en-US" altLang="en-US" sz="2000" dirty="0"/>
              <a:t>         - Early Balloon 1951</a:t>
            </a:r>
          </a:p>
          <a:p>
            <a:pPr algn="l" rtl="0">
              <a:lnSpc>
                <a:spcPct val="80000"/>
              </a:lnSpc>
              <a:buFontTx/>
              <a:buNone/>
            </a:pPr>
            <a:r>
              <a:rPr lang="en-US" altLang="en-US" sz="2000" dirty="0"/>
              <a:t>         -</a:t>
            </a:r>
            <a:r>
              <a:rPr lang="en-US" altLang="en-US" sz="2000" dirty="0" err="1"/>
              <a:t>Sengstaken</a:t>
            </a:r>
            <a:r>
              <a:rPr lang="en-US" altLang="en-US" sz="2000" dirty="0"/>
              <a:t>-Blakemore tube ( Tamponade Test</a:t>
            </a:r>
            <a:r>
              <a:rPr lang="en-US" altLang="en-US" sz="1600" dirty="0"/>
              <a:t> ) </a:t>
            </a:r>
            <a:r>
              <a:rPr lang="en-US" altLang="en-US" sz="1800" dirty="0"/>
              <a:t>2003</a:t>
            </a:r>
            <a:endParaRPr lang="en-US" altLang="en-US" sz="2000" dirty="0"/>
          </a:p>
          <a:p>
            <a:pPr algn="l" rtl="0">
              <a:lnSpc>
                <a:spcPct val="80000"/>
              </a:lnSpc>
              <a:buFontTx/>
              <a:buNone/>
            </a:pPr>
            <a:r>
              <a:rPr lang="en-US" altLang="en-US" sz="2000" dirty="0"/>
              <a:t>        - </a:t>
            </a:r>
            <a:r>
              <a:rPr lang="en-US" altLang="en-US" sz="2000" dirty="0" err="1"/>
              <a:t>Sengstaken</a:t>
            </a:r>
            <a:r>
              <a:rPr lang="en-US" altLang="en-US" sz="2000" dirty="0"/>
              <a:t>-Blakemore tube 2005 </a:t>
            </a:r>
          </a:p>
          <a:p>
            <a:pPr algn="l" rtl="0">
              <a:lnSpc>
                <a:spcPct val="80000"/>
              </a:lnSpc>
              <a:buFontTx/>
              <a:buNone/>
            </a:pPr>
            <a:r>
              <a:rPr lang="en-US" altLang="en-US" sz="2000" dirty="0"/>
              <a:t>        -</a:t>
            </a:r>
            <a:r>
              <a:rPr lang="en-US" altLang="en-US" sz="1800" dirty="0" err="1"/>
              <a:t>R</a:t>
            </a:r>
            <a:r>
              <a:rPr lang="en-US" altLang="en-US" sz="1800" dirty="0" err="1">
                <a:latin typeface="Arial" panose="020B0604020202020204" pitchFamily="34" charset="0"/>
              </a:rPr>
              <a:t>ü</a:t>
            </a:r>
            <a:r>
              <a:rPr lang="en-US" altLang="en-US" sz="2000" dirty="0" err="1"/>
              <a:t>sch</a:t>
            </a:r>
            <a:r>
              <a:rPr lang="en-US" altLang="en-US" sz="2000" dirty="0"/>
              <a:t> urologic hydrostatic balloon 2001 </a:t>
            </a:r>
          </a:p>
          <a:p>
            <a:pPr algn="l" rtl="0">
              <a:lnSpc>
                <a:spcPct val="80000"/>
              </a:lnSpc>
              <a:buFontTx/>
              <a:buNone/>
            </a:pPr>
            <a:r>
              <a:rPr lang="en-US" altLang="en-US" sz="2000" dirty="0"/>
              <a:t>       - St. Bartholomew</a:t>
            </a:r>
            <a:r>
              <a:rPr lang="en-US" altLang="en-US" sz="2000" dirty="0">
                <a:latin typeface="Arial" panose="020B0604020202020204" pitchFamily="34" charset="0"/>
              </a:rPr>
              <a:t>’</a:t>
            </a:r>
            <a:r>
              <a:rPr lang="en-US" altLang="en-US" sz="2000" dirty="0"/>
              <a:t>s catheter </a:t>
            </a:r>
          </a:p>
          <a:p>
            <a:pPr algn="l" rtl="0">
              <a:lnSpc>
                <a:spcPct val="80000"/>
              </a:lnSpc>
              <a:buFontTx/>
              <a:buNone/>
            </a:pPr>
            <a:r>
              <a:rPr lang="en-US" altLang="en-US" sz="2000" dirty="0"/>
              <a:t>       - </a:t>
            </a:r>
            <a:r>
              <a:rPr lang="en-US" altLang="en-US" sz="1800" dirty="0">
                <a:solidFill>
                  <a:schemeClr val="accent2"/>
                </a:solidFill>
              </a:rPr>
              <a:t>J- SOS </a:t>
            </a:r>
            <a:r>
              <a:rPr lang="af-ZA" altLang="en-US" sz="1800" dirty="0">
                <a:solidFill>
                  <a:schemeClr val="accent2"/>
                </a:solidFill>
              </a:rPr>
              <a:t>Bakri</a:t>
            </a:r>
            <a:r>
              <a:rPr lang="en-US" altLang="en-US" sz="2000" dirty="0"/>
              <a:t> tamponade balloon  2001</a:t>
            </a:r>
          </a:p>
          <a:p>
            <a:pPr algn="l" rtl="0">
              <a:lnSpc>
                <a:spcPct val="80000"/>
              </a:lnSpc>
              <a:buFontTx/>
              <a:buNone/>
            </a:pPr>
            <a:r>
              <a:rPr lang="en-US" altLang="en-US" sz="2000" dirty="0"/>
              <a:t>      - Multiple </a:t>
            </a:r>
            <a:r>
              <a:rPr lang="en-US" altLang="en-US" sz="2000" dirty="0" err="1"/>
              <a:t>foley</a:t>
            </a:r>
            <a:r>
              <a:rPr lang="en-US" altLang="en-US" sz="2000" dirty="0" err="1">
                <a:latin typeface="Arial" panose="020B0604020202020204" pitchFamily="34" charset="0"/>
              </a:rPr>
              <a:t>’</a:t>
            </a:r>
            <a:r>
              <a:rPr lang="en-US" altLang="en-US" sz="2000" dirty="0" err="1"/>
              <a:t>s</a:t>
            </a:r>
            <a:r>
              <a:rPr lang="en-US" altLang="en-US" sz="2000" dirty="0"/>
              <a:t> catheters</a:t>
            </a:r>
          </a:p>
          <a:p>
            <a:pPr algn="l" rtl="0">
              <a:lnSpc>
                <a:spcPct val="80000"/>
              </a:lnSpc>
              <a:buFontTx/>
              <a:buNone/>
            </a:pPr>
            <a:r>
              <a:rPr lang="en-US" altLang="en-US" sz="2000" dirty="0"/>
              <a:t>      - </a:t>
            </a:r>
            <a:r>
              <a:rPr lang="en-US" altLang="en-US" sz="2000" dirty="0" err="1"/>
              <a:t>Eid</a:t>
            </a:r>
            <a:r>
              <a:rPr lang="en-US" altLang="en-US" sz="2000" dirty="0"/>
              <a:t> Balloon (</a:t>
            </a:r>
            <a:r>
              <a:rPr lang="en-US" altLang="en-US" sz="1800" dirty="0">
                <a:solidFill>
                  <a:schemeClr val="accent2"/>
                </a:solidFill>
              </a:rPr>
              <a:t>El </a:t>
            </a:r>
            <a:r>
              <a:rPr lang="en-US" altLang="en-US" sz="1800" dirty="0" err="1">
                <a:solidFill>
                  <a:schemeClr val="accent2"/>
                </a:solidFill>
              </a:rPr>
              <a:t>Menia</a:t>
            </a:r>
            <a:r>
              <a:rPr lang="en-US" altLang="en-US" sz="2000" dirty="0"/>
              <a:t> , Egypt )</a:t>
            </a:r>
            <a:r>
              <a:rPr lang="en-US" altLang="en-US" dirty="0">
                <a:solidFill>
                  <a:srgbClr val="CC3300"/>
                </a:solidFill>
              </a:rPr>
              <a:t> </a:t>
            </a:r>
            <a:r>
              <a:rPr lang="en-US" altLang="en-US" sz="2000" dirty="0"/>
              <a:t>2004</a:t>
            </a:r>
          </a:p>
          <a:p>
            <a:pPr algn="l" rtl="0">
              <a:lnSpc>
                <a:spcPct val="80000"/>
              </a:lnSpc>
              <a:buFontTx/>
              <a:buNone/>
            </a:pPr>
            <a:r>
              <a:rPr lang="en-US" altLang="en-US" sz="2000" dirty="0"/>
              <a:t>      - surgical glove 2004</a:t>
            </a:r>
          </a:p>
          <a:p>
            <a:pPr algn="l" rtl="0">
              <a:lnSpc>
                <a:spcPct val="80000"/>
              </a:lnSpc>
              <a:buFontTx/>
              <a:buNone/>
            </a:pPr>
            <a:r>
              <a:rPr lang="en-US" altLang="en-US" sz="2000" dirty="0"/>
              <a:t>      - condom : </a:t>
            </a:r>
            <a:r>
              <a:rPr lang="en-US" altLang="en-US" sz="1800" dirty="0" err="1">
                <a:solidFill>
                  <a:schemeClr val="accent2"/>
                </a:solidFill>
              </a:rPr>
              <a:t>Shivkar</a:t>
            </a:r>
            <a:r>
              <a:rPr lang="en-US" altLang="en-US" sz="1800" dirty="0" err="1">
                <a:latin typeface="Arial" panose="020B0604020202020204" pitchFamily="34" charset="0"/>
              </a:rPr>
              <a:t>’</a:t>
            </a:r>
            <a:r>
              <a:rPr lang="en-US" altLang="en-US" sz="1800" dirty="0" err="1"/>
              <a:t>s</a:t>
            </a:r>
            <a:r>
              <a:rPr lang="en-US" altLang="en-US" sz="1800" dirty="0"/>
              <a:t> balloon pack </a:t>
            </a:r>
            <a:r>
              <a:rPr lang="en-US" altLang="en-US" sz="2000" dirty="0"/>
              <a:t>( </a:t>
            </a:r>
            <a:r>
              <a:rPr lang="en-US" altLang="en-US" sz="2000" dirty="0" err="1"/>
              <a:t>india</a:t>
            </a:r>
            <a:r>
              <a:rPr lang="en-US" altLang="en-US" sz="2000" dirty="0"/>
              <a:t> )1981 </a:t>
            </a:r>
            <a:endParaRPr lang="en-US" altLang="en-US" sz="1800" dirty="0"/>
          </a:p>
          <a:p>
            <a:pPr algn="l" rtl="0">
              <a:lnSpc>
                <a:spcPct val="80000"/>
              </a:lnSpc>
              <a:buFontTx/>
              <a:buNone/>
            </a:pPr>
            <a:r>
              <a:rPr lang="en-US" altLang="en-US" sz="1800" dirty="0">
                <a:solidFill>
                  <a:schemeClr val="accent2"/>
                </a:solidFill>
              </a:rPr>
              <a:t>                           : Sayeba</a:t>
            </a:r>
            <a:r>
              <a:rPr lang="en-US" altLang="en-US" sz="1800" dirty="0">
                <a:latin typeface="Arial" panose="020B0604020202020204" pitchFamily="34" charset="0"/>
              </a:rPr>
              <a:t>’</a:t>
            </a:r>
            <a:r>
              <a:rPr lang="en-US" altLang="en-US" sz="1800" dirty="0"/>
              <a:t>s balloon </a:t>
            </a:r>
            <a:r>
              <a:rPr lang="en-US" altLang="en-US" sz="1800" dirty="0" smtClean="0"/>
              <a:t>catheter </a:t>
            </a:r>
            <a:r>
              <a:rPr lang="en-US" altLang="en-US" sz="2000" dirty="0"/>
              <a:t>(</a:t>
            </a:r>
            <a:r>
              <a:rPr lang="en-US" altLang="en-US" sz="1800" dirty="0"/>
              <a:t>Bangladesh</a:t>
            </a:r>
            <a:r>
              <a:rPr lang="en-US" altLang="en-US" sz="2400" dirty="0"/>
              <a:t> </a:t>
            </a:r>
            <a:r>
              <a:rPr lang="en-US" altLang="en-US" sz="1800" dirty="0"/>
              <a:t>)</a:t>
            </a:r>
            <a:r>
              <a:rPr lang="en-US" altLang="en-US" sz="1400" dirty="0"/>
              <a:t> </a:t>
            </a:r>
            <a:r>
              <a:rPr lang="en-US" altLang="en-US" sz="1800" dirty="0">
                <a:latin typeface="Arial" panose="020B0604020202020204" pitchFamily="34" charset="0"/>
              </a:rPr>
              <a:t>2003</a:t>
            </a:r>
          </a:p>
          <a:p>
            <a:pPr algn="l" rtl="0">
              <a:lnSpc>
                <a:spcPct val="80000"/>
              </a:lnSpc>
              <a:buFontTx/>
              <a:buNone/>
            </a:pPr>
            <a:r>
              <a:rPr lang="en-US" altLang="en-US" sz="1800" dirty="0">
                <a:solidFill>
                  <a:schemeClr val="accent2"/>
                </a:solidFill>
              </a:rPr>
              <a:t>                           </a:t>
            </a:r>
            <a:r>
              <a:rPr lang="en-US" altLang="en-US" sz="2000" dirty="0" smtClean="0">
                <a:solidFill>
                  <a:schemeClr val="accent2"/>
                </a:solidFill>
              </a:rPr>
              <a:t>: </a:t>
            </a:r>
            <a:r>
              <a:rPr lang="en-US" altLang="en-US" sz="2000" dirty="0">
                <a:solidFill>
                  <a:schemeClr val="accent2"/>
                </a:solidFill>
              </a:rPr>
              <a:t>Hennawy</a:t>
            </a:r>
            <a:r>
              <a:rPr lang="en-US" altLang="en-US" sz="2000" dirty="0">
                <a:latin typeface="Arial" panose="020B0604020202020204" pitchFamily="34" charset="0"/>
              </a:rPr>
              <a:t>’</a:t>
            </a:r>
            <a:r>
              <a:rPr lang="en-US" altLang="en-US" sz="2000" dirty="0"/>
              <a:t>s condom balloon </a:t>
            </a:r>
            <a:r>
              <a:rPr lang="en-US" altLang="en-US" sz="2000" dirty="0" smtClean="0"/>
              <a:t>catheter </a:t>
            </a:r>
            <a:r>
              <a:rPr lang="en-US" altLang="en-US" sz="2400" dirty="0"/>
              <a:t>(</a:t>
            </a:r>
            <a:r>
              <a:rPr lang="en-US" altLang="en-US" sz="2000" dirty="0"/>
              <a:t>Rass el </a:t>
            </a:r>
            <a:r>
              <a:rPr lang="en-US" altLang="en-US" sz="2000" dirty="0" err="1"/>
              <a:t>barr</a:t>
            </a:r>
            <a:r>
              <a:rPr lang="en-US" altLang="en-US" dirty="0"/>
              <a:t> </a:t>
            </a:r>
            <a:r>
              <a:rPr lang="en-US" altLang="en-US" sz="2000" dirty="0"/>
              <a:t>)</a:t>
            </a:r>
            <a:r>
              <a:rPr lang="en-US" altLang="en-US" sz="1600" dirty="0"/>
              <a:t> </a:t>
            </a:r>
            <a:r>
              <a:rPr lang="en-US" altLang="en-US" sz="2000" dirty="0" smtClean="0">
                <a:latin typeface="Arial" panose="020B0604020202020204" pitchFamily="34" charset="0"/>
              </a:rPr>
              <a:t>2005</a:t>
            </a:r>
          </a:p>
          <a:p>
            <a:pPr>
              <a:lnSpc>
                <a:spcPct val="80000"/>
              </a:lnSpc>
              <a:buNone/>
            </a:pPr>
            <a:r>
              <a:rPr lang="en-US" altLang="en-US" sz="2000" dirty="0">
                <a:latin typeface="Arial" panose="020B0604020202020204" pitchFamily="34" charset="0"/>
              </a:rPr>
              <a:t> </a:t>
            </a:r>
            <a:r>
              <a:rPr lang="en-US" altLang="en-US" sz="2000" dirty="0" smtClean="0">
                <a:latin typeface="Arial" panose="020B0604020202020204" pitchFamily="34" charset="0"/>
              </a:rPr>
              <a:t>                    :</a:t>
            </a:r>
            <a:r>
              <a:rPr lang="en-US" sz="1600" dirty="0"/>
              <a:t> “</a:t>
            </a:r>
            <a:r>
              <a:rPr lang="en-US" sz="1600" b="1" dirty="0">
                <a:solidFill>
                  <a:srgbClr val="FF0000"/>
                </a:solidFill>
              </a:rPr>
              <a:t>CG Balloon</a:t>
            </a:r>
            <a:r>
              <a:rPr lang="en-US" sz="1600" dirty="0"/>
              <a:t>” (CG is our state of Chhattisgarh in India</a:t>
            </a:r>
            <a:r>
              <a:rPr lang="en-US" sz="1600" dirty="0" smtClean="0"/>
              <a:t>).2016</a:t>
            </a:r>
            <a:endParaRPr lang="en-US" altLang="en-US" sz="1600" dirty="0"/>
          </a:p>
          <a:p>
            <a:pPr algn="l" rtl="0">
              <a:lnSpc>
                <a:spcPct val="80000"/>
              </a:lnSpc>
              <a:buFontTx/>
              <a:buNone/>
            </a:pPr>
            <a:r>
              <a:rPr lang="en-US" altLang="en-US" sz="2400" dirty="0"/>
              <a:t>       -finger glove</a:t>
            </a:r>
            <a:r>
              <a:rPr lang="en-US" altLang="en-US" dirty="0"/>
              <a:t>: </a:t>
            </a:r>
            <a:r>
              <a:rPr lang="en-US" altLang="en-US" sz="2000" dirty="0">
                <a:solidFill>
                  <a:schemeClr val="accent2"/>
                </a:solidFill>
              </a:rPr>
              <a:t>Hennawy</a:t>
            </a:r>
            <a:r>
              <a:rPr lang="en-US" altLang="en-US" sz="2000" dirty="0">
                <a:latin typeface="Arial" panose="020B0604020202020204" pitchFamily="34" charset="0"/>
              </a:rPr>
              <a:t>’</a:t>
            </a:r>
            <a:r>
              <a:rPr lang="en-US" altLang="en-US" sz="2000" dirty="0"/>
              <a:t>s finger balloon </a:t>
            </a:r>
            <a:r>
              <a:rPr lang="en-US" altLang="en-US" sz="2000" dirty="0" smtClean="0"/>
              <a:t>catheter </a:t>
            </a:r>
            <a:r>
              <a:rPr lang="en-US" altLang="en-US" dirty="0" smtClean="0"/>
              <a:t> </a:t>
            </a:r>
            <a:r>
              <a:rPr lang="en-US" altLang="en-US" sz="2000" dirty="0" smtClean="0"/>
              <a:t>(rass el </a:t>
            </a:r>
            <a:r>
              <a:rPr lang="en-US" altLang="en-US" sz="2000" dirty="0" err="1" smtClean="0"/>
              <a:t>barr</a:t>
            </a:r>
            <a:r>
              <a:rPr lang="en-US" altLang="en-US" sz="2000" dirty="0" smtClean="0"/>
              <a:t> </a:t>
            </a:r>
            <a:r>
              <a:rPr lang="en-US" altLang="en-US" sz="2000" dirty="0" smtClean="0">
                <a:latin typeface="Arial" panose="020B0604020202020204" pitchFamily="34" charset="0"/>
              </a:rPr>
              <a:t>–</a:t>
            </a:r>
            <a:r>
              <a:rPr lang="en-US" altLang="en-US" sz="2000" dirty="0" smtClean="0"/>
              <a:t> </a:t>
            </a:r>
            <a:r>
              <a:rPr lang="en-US" altLang="en-US" sz="2000" dirty="0" err="1" smtClean="0"/>
              <a:t>egypt</a:t>
            </a:r>
            <a:r>
              <a:rPr lang="en-US" altLang="en-US" sz="2000" dirty="0" smtClean="0"/>
              <a:t> )</a:t>
            </a:r>
            <a:r>
              <a:rPr lang="en-US" altLang="en-US" sz="1800" dirty="0" smtClean="0"/>
              <a:t> </a:t>
            </a:r>
            <a:r>
              <a:rPr lang="en-US" altLang="en-US" sz="2400" dirty="0" smtClean="0"/>
              <a:t> </a:t>
            </a:r>
            <a:r>
              <a:rPr lang="en-US" altLang="en-US" sz="1800" dirty="0" smtClean="0"/>
              <a:t>2005</a:t>
            </a:r>
          </a:p>
          <a:p>
            <a:pPr>
              <a:lnSpc>
                <a:spcPct val="80000"/>
              </a:lnSpc>
              <a:buNone/>
            </a:pPr>
            <a:r>
              <a:rPr lang="en-US" altLang="en-US" sz="1800" dirty="0"/>
              <a:t> </a:t>
            </a:r>
            <a:r>
              <a:rPr lang="en-US" altLang="en-US" sz="1800" dirty="0" smtClean="0"/>
              <a:t>        </a:t>
            </a:r>
            <a:r>
              <a:rPr lang="en-US" altLang="en-US" sz="2400" dirty="0"/>
              <a:t>- </a:t>
            </a:r>
            <a:r>
              <a:rPr lang="en-US" altLang="en-US" sz="2100" dirty="0"/>
              <a:t>Glove :</a:t>
            </a:r>
            <a:r>
              <a:rPr lang="en-US" altLang="en-US" sz="2100" dirty="0" err="1" smtClean="0">
                <a:solidFill>
                  <a:srgbClr val="FF0000"/>
                </a:solidFill>
              </a:rPr>
              <a:t>Hennawy,s</a:t>
            </a:r>
            <a:r>
              <a:rPr lang="en-US" altLang="en-US" sz="2100" dirty="0" smtClean="0"/>
              <a:t> </a:t>
            </a:r>
            <a:r>
              <a:rPr lang="en-US" altLang="en-US" sz="2100" dirty="0"/>
              <a:t>Glove Balloon </a:t>
            </a:r>
            <a:r>
              <a:rPr lang="en-US" altLang="en-US" sz="2100" dirty="0" smtClean="0"/>
              <a:t>catheter(rass </a:t>
            </a:r>
            <a:r>
              <a:rPr lang="en-US" altLang="en-US" sz="2100" dirty="0"/>
              <a:t>el </a:t>
            </a:r>
            <a:r>
              <a:rPr lang="en-US" altLang="en-US" sz="2100" dirty="0" err="1"/>
              <a:t>barr</a:t>
            </a:r>
            <a:r>
              <a:rPr lang="en-US" altLang="en-US" sz="2100" dirty="0"/>
              <a:t> – </a:t>
            </a:r>
            <a:r>
              <a:rPr lang="en-US" altLang="en-US" sz="2100" dirty="0" err="1"/>
              <a:t>egypt</a:t>
            </a:r>
            <a:r>
              <a:rPr lang="en-US" altLang="en-US" sz="2100" dirty="0"/>
              <a:t>) 2018</a:t>
            </a:r>
            <a:endParaRPr lang="en-US" altLang="en-US" sz="2400" dirty="0"/>
          </a:p>
          <a:p>
            <a:pPr algn="l" rtl="0">
              <a:lnSpc>
                <a:spcPct val="80000"/>
              </a:lnSpc>
              <a:buFontTx/>
              <a:buNone/>
            </a:pPr>
            <a:r>
              <a:rPr lang="en-US" altLang="en-US" sz="2000" dirty="0"/>
              <a:t>. Vaginal </a:t>
            </a:r>
            <a:r>
              <a:rPr lang="en-US" altLang="en-US" sz="2000" dirty="0" err="1"/>
              <a:t>guaze</a:t>
            </a:r>
            <a:endParaRPr lang="en-US" altLang="en-US" sz="2000" dirty="0"/>
          </a:p>
          <a:p>
            <a:pPr algn="l" rtl="0">
              <a:lnSpc>
                <a:spcPct val="80000"/>
              </a:lnSpc>
              <a:buFontTx/>
              <a:buNone/>
            </a:pPr>
            <a:r>
              <a:rPr lang="en-US" altLang="en-US" sz="2000" dirty="0"/>
              <a:t>. Vaginal balloons : </a:t>
            </a:r>
            <a:r>
              <a:rPr lang="en-US" altLang="en-US" sz="2000" dirty="0">
                <a:solidFill>
                  <a:schemeClr val="accent2"/>
                </a:solidFill>
              </a:rPr>
              <a:t>Hennawy</a:t>
            </a:r>
            <a:r>
              <a:rPr lang="en-US" altLang="en-US" sz="2000" dirty="0">
                <a:latin typeface="Arial" panose="020B0604020202020204" pitchFamily="34" charset="0"/>
              </a:rPr>
              <a:t>’</a:t>
            </a:r>
            <a:r>
              <a:rPr lang="en-US" altLang="en-US" sz="2000" dirty="0"/>
              <a:t>s vaginal condom balloon </a:t>
            </a:r>
            <a:r>
              <a:rPr lang="en-US" altLang="en-US" sz="2000" dirty="0" smtClean="0"/>
              <a:t>catheter plus </a:t>
            </a:r>
            <a:r>
              <a:rPr lang="en-US" altLang="en-US" sz="2000" dirty="0" err="1" smtClean="0"/>
              <a:t>Abdomnal</a:t>
            </a:r>
            <a:r>
              <a:rPr lang="en-US" altLang="en-US" sz="2000" dirty="0" smtClean="0"/>
              <a:t> binder(2005)</a:t>
            </a:r>
            <a:endParaRPr lang="en-US" altLang="en-US" sz="2000" dirty="0"/>
          </a:p>
          <a:p>
            <a:pPr algn="l" rtl="0">
              <a:lnSpc>
                <a:spcPct val="80000"/>
              </a:lnSpc>
              <a:buFontTx/>
              <a:buNone/>
            </a:pPr>
            <a:endParaRPr lang="en-US" altLang="en-US" sz="2000" dirty="0"/>
          </a:p>
          <a:p>
            <a:pPr algn="l" rtl="0">
              <a:lnSpc>
                <a:spcPct val="80000"/>
              </a:lnSpc>
              <a:buFontTx/>
              <a:buNone/>
            </a:pPr>
            <a:endParaRPr lang="en-US" altLang="en-US" sz="20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4602" y="0"/>
            <a:ext cx="3537397" cy="262541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4871" y="2625412"/>
            <a:ext cx="3516858" cy="1669181"/>
          </a:xfrm>
          <a:prstGeom prst="rect">
            <a:avLst/>
          </a:prstGeom>
        </p:spPr>
      </p:pic>
    </p:spTree>
    <p:extLst>
      <p:ext uri="{BB962C8B-B14F-4D97-AF65-F5344CB8AC3E}">
        <p14:creationId xmlns:p14="http://schemas.microsoft.com/office/powerpoint/2010/main" val="3813021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67744" y="705163"/>
            <a:ext cx="11113394" cy="5824426"/>
          </a:xfrm>
        </p:spPr>
        <p:txBody>
          <a:bodyPr/>
          <a:lstStyle/>
          <a:p>
            <a:r>
              <a:rPr lang="en-US" dirty="0" smtClean="0"/>
              <a:t>As per </a:t>
            </a:r>
            <a:r>
              <a:rPr lang="en-US" dirty="0" smtClean="0">
                <a:solidFill>
                  <a:srgbClr val="FF0000"/>
                </a:solidFill>
              </a:rPr>
              <a:t>WHO recommendations</a:t>
            </a:r>
            <a:r>
              <a:rPr lang="en-US" dirty="0" smtClean="0"/>
              <a:t>, </a:t>
            </a:r>
          </a:p>
          <a:p>
            <a:r>
              <a:rPr lang="en-US" dirty="0" smtClean="0"/>
              <a:t>the </a:t>
            </a:r>
            <a:r>
              <a:rPr lang="en-US" dirty="0"/>
              <a:t>use of intrauterine balloon tamponade (UBT) is recommended for the treatment of PPH due to uterine atony if women do not respond to </a:t>
            </a:r>
            <a:r>
              <a:rPr lang="en-US" dirty="0" err="1"/>
              <a:t>uterotonics</a:t>
            </a:r>
            <a:r>
              <a:rPr lang="en-US" dirty="0"/>
              <a:t> </a:t>
            </a:r>
            <a:endParaRPr lang="en-US" dirty="0" smtClean="0"/>
          </a:p>
          <a:p>
            <a:r>
              <a:rPr lang="en-US" dirty="0" smtClean="0">
                <a:solidFill>
                  <a:srgbClr val="FF0000"/>
                </a:solidFill>
              </a:rPr>
              <a:t>FIGO</a:t>
            </a:r>
            <a:r>
              <a:rPr lang="en-US" dirty="0" smtClean="0"/>
              <a:t> </a:t>
            </a:r>
            <a:r>
              <a:rPr lang="en-US" dirty="0"/>
              <a:t>also included uterine balloon tamponade as a recommended second-line intervention for the treatment of </a:t>
            </a:r>
            <a:r>
              <a:rPr lang="en-US" dirty="0" smtClean="0"/>
              <a:t>PPH</a:t>
            </a:r>
          </a:p>
          <a:p>
            <a:r>
              <a:rPr lang="en-US" dirty="0" smtClean="0"/>
              <a:t>The </a:t>
            </a:r>
            <a:r>
              <a:rPr lang="en-US" dirty="0"/>
              <a:t>successful outcome of balloon tamponade is reported to be 80–100 % </a:t>
            </a:r>
            <a:endParaRPr lang="en-US" dirty="0" smtClean="0"/>
          </a:p>
          <a:p>
            <a:r>
              <a:rPr lang="en-US" dirty="0" smtClean="0"/>
              <a:t>This </a:t>
            </a:r>
            <a:r>
              <a:rPr lang="en-US" dirty="0"/>
              <a:t>high efficacy avoids surgery which is often delayed or may be unavailable thereby costing the women her life. </a:t>
            </a:r>
            <a:endParaRPr lang="en-US" dirty="0" smtClean="0"/>
          </a:p>
          <a:p>
            <a:r>
              <a:rPr lang="en-US" dirty="0" smtClean="0"/>
              <a:t>Intrauterine </a:t>
            </a:r>
            <a:r>
              <a:rPr lang="en-US" dirty="0"/>
              <a:t>balloon may also be used as a </a:t>
            </a:r>
            <a:r>
              <a:rPr lang="en-US" dirty="0">
                <a:solidFill>
                  <a:schemeClr val="accent6">
                    <a:lumMod val="75000"/>
                  </a:schemeClr>
                </a:solidFill>
              </a:rPr>
              <a:t>temporizing measure </a:t>
            </a:r>
            <a:r>
              <a:rPr lang="en-US" dirty="0"/>
              <a:t>while awaiting transfer or to resuscitate her.</a:t>
            </a:r>
          </a:p>
        </p:txBody>
      </p:sp>
    </p:spTree>
    <p:extLst>
      <p:ext uri="{BB962C8B-B14F-4D97-AF65-F5344CB8AC3E}">
        <p14:creationId xmlns:p14="http://schemas.microsoft.com/office/powerpoint/2010/main" val="2253186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1811339" y="476250"/>
            <a:ext cx="9174340" cy="1143000"/>
          </a:xfrm>
        </p:spPr>
        <p:txBody>
          <a:bodyPr/>
          <a:lstStyle/>
          <a:p>
            <a:pPr rtl="0"/>
            <a:r>
              <a:rPr lang="en-US" altLang="en-US" sz="3600" b="1" dirty="0"/>
              <a:t>Indication </a:t>
            </a:r>
            <a:r>
              <a:rPr lang="en-US" altLang="en-US" sz="3600" b="1" dirty="0"/>
              <a:t>O</a:t>
            </a:r>
            <a:r>
              <a:rPr lang="en-US" altLang="en-US" sz="3600" b="1" dirty="0" smtClean="0"/>
              <a:t>f </a:t>
            </a:r>
            <a:r>
              <a:rPr lang="en-US" altLang="en-US" sz="3600" b="1" dirty="0" smtClean="0">
                <a:cs typeface="Simplified Arabic" panose="02020603050405020304" pitchFamily="18" charset="-78"/>
              </a:rPr>
              <a:t>Uterine </a:t>
            </a:r>
            <a:r>
              <a:rPr lang="en-US" altLang="en-US" sz="3600" b="1" dirty="0" smtClean="0">
                <a:cs typeface="Simplified Arabic" panose="02020603050405020304" pitchFamily="18" charset="-78"/>
              </a:rPr>
              <a:t>Tamponade </a:t>
            </a:r>
            <a:r>
              <a:rPr lang="af-ZA" altLang="en-US" sz="3600" b="1" dirty="0" smtClean="0">
                <a:cs typeface="Simplified Arabic" panose="02020603050405020304" pitchFamily="18" charset="-78"/>
              </a:rPr>
              <a:t>Balloons (UTB)</a:t>
            </a:r>
            <a:endParaRPr lang="af-ZA" altLang="en-US" sz="3600" b="1" dirty="0">
              <a:cs typeface="Simplified Arabic" panose="02020603050405020304" pitchFamily="18" charset="-78"/>
            </a:endParaRPr>
          </a:p>
        </p:txBody>
      </p:sp>
      <p:sp>
        <p:nvSpPr>
          <p:cNvPr id="200707" name="Rectangle 3"/>
          <p:cNvSpPr>
            <a:spLocks noGrp="1" noChangeArrowheads="1"/>
          </p:cNvSpPr>
          <p:nvPr>
            <p:ph type="body" sz="half" idx="1"/>
          </p:nvPr>
        </p:nvSpPr>
        <p:spPr>
          <a:xfrm>
            <a:off x="991673" y="1712890"/>
            <a:ext cx="10419009" cy="4649273"/>
          </a:xfrm>
        </p:spPr>
        <p:txBody>
          <a:bodyPr>
            <a:normAutofit fontScale="92500" lnSpcReduction="20000"/>
          </a:bodyPr>
          <a:lstStyle/>
          <a:p>
            <a:r>
              <a:rPr lang="en-US" altLang="en-US" dirty="0" smtClean="0"/>
              <a:t>When </a:t>
            </a:r>
            <a:r>
              <a:rPr lang="en-US" altLang="en-US" dirty="0"/>
              <a:t>PPH that occurred as a result of </a:t>
            </a:r>
            <a:r>
              <a:rPr lang="en-US" altLang="en-US" dirty="0" err="1">
                <a:solidFill>
                  <a:srgbClr val="CC3300"/>
                </a:solidFill>
              </a:rPr>
              <a:t>atonicity</a:t>
            </a:r>
            <a:r>
              <a:rPr lang="en-US" altLang="en-US" dirty="0"/>
              <a:t> </a:t>
            </a:r>
          </a:p>
          <a:p>
            <a:r>
              <a:rPr lang="en-US" altLang="en-US" dirty="0"/>
              <a:t> </a:t>
            </a:r>
            <a:r>
              <a:rPr lang="en-US" altLang="en-US" dirty="0" smtClean="0"/>
              <a:t>When </a:t>
            </a:r>
            <a:r>
              <a:rPr lang="en-US" altLang="en-US" dirty="0"/>
              <a:t>PPH that occurred as a result of morbid adhesion (</a:t>
            </a:r>
            <a:r>
              <a:rPr lang="en-US" altLang="en-US" dirty="0" err="1">
                <a:solidFill>
                  <a:srgbClr val="CC3300"/>
                </a:solidFill>
              </a:rPr>
              <a:t>accreta</a:t>
            </a:r>
            <a:r>
              <a:rPr lang="en-US" altLang="en-US" dirty="0"/>
              <a:t>) could not be controlled by </a:t>
            </a:r>
            <a:r>
              <a:rPr lang="en-US" altLang="en-US" dirty="0" err="1"/>
              <a:t>uterotonics</a:t>
            </a:r>
            <a:r>
              <a:rPr lang="en-US" altLang="en-US" dirty="0"/>
              <a:t> or a surgical procedure.</a:t>
            </a:r>
          </a:p>
          <a:p>
            <a:r>
              <a:rPr lang="en-US" altLang="en-US" dirty="0" smtClean="0"/>
              <a:t>To </a:t>
            </a:r>
            <a:r>
              <a:rPr lang="en-US" altLang="en-US" dirty="0"/>
              <a:t>control postpartum hemorrhage resulting from a </a:t>
            </a:r>
            <a:r>
              <a:rPr lang="en-US" altLang="en-US" dirty="0">
                <a:solidFill>
                  <a:srgbClr val="CC3300"/>
                </a:solidFill>
              </a:rPr>
              <a:t>low placental implantation </a:t>
            </a:r>
          </a:p>
          <a:p>
            <a:r>
              <a:rPr lang="en-US" altLang="en-US" dirty="0"/>
              <a:t> In patients who were in </a:t>
            </a:r>
            <a:r>
              <a:rPr lang="en-US" altLang="en-US" dirty="0">
                <a:solidFill>
                  <a:srgbClr val="CC3300"/>
                </a:solidFill>
              </a:rPr>
              <a:t>shock </a:t>
            </a:r>
            <a:r>
              <a:rPr lang="en-US" altLang="en-US" dirty="0"/>
              <a:t>due to massive hemorrhage, a uterine balloon was introduced immediately without prior medical management </a:t>
            </a:r>
          </a:p>
          <a:p>
            <a:r>
              <a:rPr lang="en-US" altLang="en-US" dirty="0" err="1" smtClean="0"/>
              <a:t>Haemorrhage</a:t>
            </a:r>
            <a:r>
              <a:rPr lang="en-US" altLang="en-US" dirty="0" smtClean="0"/>
              <a:t> </a:t>
            </a:r>
            <a:r>
              <a:rPr lang="en-US" altLang="en-US" dirty="0"/>
              <a:t>from the placental bed after removal of the </a:t>
            </a:r>
            <a:r>
              <a:rPr lang="en-US" altLang="en-US" dirty="0">
                <a:solidFill>
                  <a:srgbClr val="CC3300"/>
                </a:solidFill>
              </a:rPr>
              <a:t>ectopic </a:t>
            </a:r>
            <a:r>
              <a:rPr lang="en-US" altLang="en-US" dirty="0" err="1">
                <a:solidFill>
                  <a:srgbClr val="CC3300"/>
                </a:solidFill>
              </a:rPr>
              <a:t>Isthmico</a:t>
            </a:r>
            <a:r>
              <a:rPr lang="en-US" altLang="en-US" dirty="0">
                <a:solidFill>
                  <a:srgbClr val="CC3300"/>
                </a:solidFill>
              </a:rPr>
              <a:t>-cervical</a:t>
            </a:r>
            <a:r>
              <a:rPr lang="en-US" altLang="en-US" dirty="0"/>
              <a:t>  pregnancy by curettage </a:t>
            </a:r>
          </a:p>
          <a:p>
            <a:r>
              <a:rPr lang="en-US" altLang="en-US" dirty="0"/>
              <a:t>It is also used for repositioning of </a:t>
            </a:r>
            <a:r>
              <a:rPr lang="en-US" altLang="en-US" dirty="0">
                <a:solidFill>
                  <a:srgbClr val="CC3300"/>
                </a:solidFill>
              </a:rPr>
              <a:t>inverted uterus</a:t>
            </a:r>
            <a:r>
              <a:rPr lang="en-US" altLang="en-US" dirty="0"/>
              <a:t>. </a:t>
            </a:r>
            <a:endParaRPr lang="en-US" altLang="en-US" dirty="0" smtClean="0"/>
          </a:p>
          <a:p>
            <a:r>
              <a:rPr lang="en-US" dirty="0"/>
              <a:t>When </a:t>
            </a:r>
            <a:r>
              <a:rPr lang="en-US" dirty="0">
                <a:solidFill>
                  <a:srgbClr val="FF0000"/>
                </a:solidFill>
              </a:rPr>
              <a:t>temporary control of PPH </a:t>
            </a:r>
            <a:r>
              <a:rPr lang="en-US" dirty="0"/>
              <a:t>is </a:t>
            </a:r>
            <a:r>
              <a:rPr lang="en-US" dirty="0" smtClean="0"/>
              <a:t>needed before </a:t>
            </a:r>
            <a:r>
              <a:rPr lang="en-US" dirty="0"/>
              <a:t>referring the client to a higher level </a:t>
            </a:r>
            <a:r>
              <a:rPr lang="en-US" dirty="0" smtClean="0"/>
              <a:t>of care</a:t>
            </a:r>
            <a:endParaRPr lang="en-US" altLang="en-US" dirty="0"/>
          </a:p>
          <a:p>
            <a:endParaRPr lang="en-US" altLang="en-US" dirty="0"/>
          </a:p>
        </p:txBody>
      </p:sp>
    </p:spTree>
    <p:extLst>
      <p:ext uri="{BB962C8B-B14F-4D97-AF65-F5344CB8AC3E}">
        <p14:creationId xmlns:p14="http://schemas.microsoft.com/office/powerpoint/2010/main" val="1276941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524000" y="0"/>
            <a:ext cx="9144000" cy="1143000"/>
          </a:xfrm>
        </p:spPr>
        <p:txBody>
          <a:bodyPr/>
          <a:lstStyle/>
          <a:p>
            <a:pPr rtl="0"/>
            <a:r>
              <a:rPr lang="en-US" altLang="en-US" sz="3200" b="1" dirty="0"/>
              <a:t>Contraindication </a:t>
            </a:r>
            <a:r>
              <a:rPr lang="en-US" altLang="en-US" sz="3200" b="1" dirty="0" smtClean="0"/>
              <a:t>Of </a:t>
            </a:r>
            <a:r>
              <a:rPr lang="en-US" altLang="en-US" sz="3200" b="1" dirty="0" smtClean="0">
                <a:cs typeface="Simplified Arabic" panose="02020603050405020304" pitchFamily="18" charset="-78"/>
              </a:rPr>
              <a:t>Uterine Tamponade </a:t>
            </a:r>
            <a:r>
              <a:rPr lang="af-ZA" altLang="en-US" sz="3200" b="1" dirty="0">
                <a:cs typeface="Simplified Arabic" panose="02020603050405020304" pitchFamily="18" charset="-78"/>
              </a:rPr>
              <a:t>Balloon</a:t>
            </a:r>
          </a:p>
        </p:txBody>
      </p:sp>
      <p:sp>
        <p:nvSpPr>
          <p:cNvPr id="199683" name="Rectangle 3"/>
          <p:cNvSpPr>
            <a:spLocks noGrp="1" noChangeArrowheads="1"/>
          </p:cNvSpPr>
          <p:nvPr>
            <p:ph type="body" idx="1"/>
          </p:nvPr>
        </p:nvSpPr>
        <p:spPr>
          <a:xfrm>
            <a:off x="1017431" y="1017431"/>
            <a:ext cx="9787943" cy="5280338"/>
          </a:xfrm>
        </p:spPr>
        <p:txBody>
          <a:bodyPr>
            <a:normAutofit fontScale="92500" lnSpcReduction="20000"/>
          </a:bodyPr>
          <a:lstStyle/>
          <a:p>
            <a:r>
              <a:rPr lang="en-US" dirty="0" smtClean="0"/>
              <a:t>Heavy </a:t>
            </a:r>
            <a:r>
              <a:rPr lang="en-US" dirty="0"/>
              <a:t>arterial bleeding requiring surgical exploration or angiographic embolization</a:t>
            </a:r>
          </a:p>
          <a:p>
            <a:r>
              <a:rPr lang="en-US" dirty="0"/>
              <a:t>Cervical cancer</a:t>
            </a:r>
          </a:p>
          <a:p>
            <a:r>
              <a:rPr lang="en-US" dirty="0"/>
              <a:t>Congenital uterine </a:t>
            </a:r>
            <a:r>
              <a:rPr lang="en-US" dirty="0" smtClean="0"/>
              <a:t>anomaly </a:t>
            </a:r>
            <a:r>
              <a:rPr lang="en-US" dirty="0" smtClean="0">
                <a:solidFill>
                  <a:srgbClr val="FF0000"/>
                </a:solidFill>
              </a:rPr>
              <a:t>(</a:t>
            </a:r>
            <a:r>
              <a:rPr lang="en-US" dirty="0">
                <a:solidFill>
                  <a:srgbClr val="FF0000"/>
                </a:solidFill>
              </a:rPr>
              <a:t>Successful use of balloon tamponade in the management of postpartum hemorrhage in a case of </a:t>
            </a:r>
            <a:r>
              <a:rPr lang="en-US" dirty="0" err="1">
                <a:solidFill>
                  <a:srgbClr val="FF0000"/>
                </a:solidFill>
              </a:rPr>
              <a:t>bicornuate</a:t>
            </a:r>
            <a:r>
              <a:rPr lang="en-US" dirty="0">
                <a:solidFill>
                  <a:srgbClr val="FF0000"/>
                </a:solidFill>
              </a:rPr>
              <a:t> </a:t>
            </a:r>
            <a:r>
              <a:rPr lang="en-US" dirty="0" smtClean="0">
                <a:solidFill>
                  <a:srgbClr val="FF0000"/>
                </a:solidFill>
              </a:rPr>
              <a:t>uterus)</a:t>
            </a:r>
          </a:p>
          <a:p>
            <a:r>
              <a:rPr lang="en-US" dirty="0" smtClean="0"/>
              <a:t>Uterine </a:t>
            </a:r>
            <a:r>
              <a:rPr lang="en-US" dirty="0"/>
              <a:t>distorting pathology (leiomyoma)</a:t>
            </a:r>
          </a:p>
          <a:p>
            <a:r>
              <a:rPr lang="en-US" dirty="0"/>
              <a:t>Suspected uterine rupture</a:t>
            </a:r>
          </a:p>
          <a:p>
            <a:r>
              <a:rPr lang="en-US" dirty="0"/>
              <a:t>Purulent infection of the vagina, cervix, or uterus</a:t>
            </a:r>
          </a:p>
          <a:p>
            <a:r>
              <a:rPr lang="en-US" dirty="0"/>
              <a:t>Allergy to balloon material </a:t>
            </a:r>
            <a:r>
              <a:rPr lang="en-US" dirty="0" smtClean="0"/>
              <a:t>( </a:t>
            </a:r>
            <a:r>
              <a:rPr lang="en-US" dirty="0"/>
              <a:t>rubber/latex products, such as the </a:t>
            </a:r>
            <a:r>
              <a:rPr lang="en-US" dirty="0" err="1"/>
              <a:t>Rusch</a:t>
            </a:r>
            <a:r>
              <a:rPr lang="en-US" dirty="0"/>
              <a:t> balloon </a:t>
            </a:r>
            <a:r>
              <a:rPr lang="en-US" dirty="0" smtClean="0"/>
              <a:t>, </a:t>
            </a:r>
            <a:r>
              <a:rPr lang="en-US" dirty="0"/>
              <a:t>the condom </a:t>
            </a:r>
            <a:r>
              <a:rPr lang="en-US" dirty="0" smtClean="0"/>
              <a:t>and glove catheter )</a:t>
            </a:r>
            <a:endParaRPr lang="en-US" dirty="0"/>
          </a:p>
          <a:p>
            <a:r>
              <a:rPr lang="en-US" dirty="0"/>
              <a:t>Disseminated intravascular coagulation (DIC)</a:t>
            </a:r>
          </a:p>
          <a:p>
            <a:r>
              <a:rPr lang="en-US" sz="2100" dirty="0">
                <a:solidFill>
                  <a:schemeClr val="accent1">
                    <a:lumMod val="75000"/>
                  </a:schemeClr>
                </a:solidFill>
              </a:rPr>
              <a:t>DIC is listed as a contraindication for balloon tamponade given the complete lack of clinical data. However, theoretically, it can be used to decrease the volume of bleeding and gain time to replenish blood products in preparation for more invasive surgical techniques.</a:t>
            </a:r>
          </a:p>
          <a:p>
            <a:endParaRPr lang="en-US" sz="2100" dirty="0">
              <a:solidFill>
                <a:schemeClr val="accent1">
                  <a:lumMod val="75000"/>
                </a:schemeClr>
              </a:solidFill>
            </a:endParaRPr>
          </a:p>
        </p:txBody>
      </p:sp>
    </p:spTree>
    <p:extLst>
      <p:ext uri="{BB962C8B-B14F-4D97-AF65-F5344CB8AC3E}">
        <p14:creationId xmlns:p14="http://schemas.microsoft.com/office/powerpoint/2010/main" val="498907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algn="ctr"/>
            <a:r>
              <a:rPr lang="en-US" altLang="en-US" sz="4000" b="1" dirty="0" smtClean="0"/>
              <a:t/>
            </a:r>
            <a:br>
              <a:rPr lang="en-US" altLang="en-US" sz="4000" b="1" dirty="0" smtClean="0"/>
            </a:br>
            <a:r>
              <a:rPr lang="en-US" altLang="en-US" sz="4000" b="1" dirty="0" smtClean="0"/>
              <a:t>Advantages </a:t>
            </a:r>
            <a:r>
              <a:rPr lang="en-US" altLang="en-US" sz="4000" b="1" dirty="0" smtClean="0">
                <a:solidFill>
                  <a:srgbClr val="FF0000"/>
                </a:solidFill>
              </a:rPr>
              <a:t>Hennawy’s Glove  Balloon Catheter </a:t>
            </a:r>
            <a:r>
              <a:rPr lang="en-US" altLang="en-US" sz="4000" b="1" dirty="0" smtClean="0"/>
              <a:t/>
            </a:r>
            <a:br>
              <a:rPr lang="en-US" altLang="en-US" sz="4000" b="1" dirty="0" smtClean="0"/>
            </a:br>
            <a:endParaRPr lang="en-US" altLang="en-US" sz="4000" b="1" dirty="0"/>
          </a:p>
        </p:txBody>
      </p:sp>
      <p:sp>
        <p:nvSpPr>
          <p:cNvPr id="169987" name="Rectangle 3"/>
          <p:cNvSpPr>
            <a:spLocks noGrp="1" noChangeArrowheads="1"/>
          </p:cNvSpPr>
          <p:nvPr>
            <p:ph type="body" idx="1"/>
          </p:nvPr>
        </p:nvSpPr>
        <p:spPr/>
        <p:txBody>
          <a:bodyPr>
            <a:normAutofit fontScale="92500" lnSpcReduction="20000"/>
          </a:bodyPr>
          <a:lstStyle/>
          <a:p>
            <a:pPr algn="l" rtl="0">
              <a:lnSpc>
                <a:spcPct val="90000"/>
              </a:lnSpc>
            </a:pPr>
            <a:r>
              <a:rPr lang="en-US" altLang="en-US" sz="2400" dirty="0" err="1" smtClean="0"/>
              <a:t>Avaliable</a:t>
            </a:r>
            <a:r>
              <a:rPr lang="en-US" altLang="en-US" sz="2400" dirty="0" smtClean="0"/>
              <a:t> </a:t>
            </a:r>
            <a:r>
              <a:rPr lang="en-US" altLang="en-US" sz="2400" dirty="0" smtClean="0"/>
              <a:t>component in theatre room</a:t>
            </a:r>
          </a:p>
          <a:p>
            <a:pPr algn="l" rtl="0">
              <a:lnSpc>
                <a:spcPct val="90000"/>
              </a:lnSpc>
            </a:pPr>
            <a:r>
              <a:rPr lang="en-US" altLang="en-US" sz="2400" dirty="0" smtClean="0"/>
              <a:t>Easy made </a:t>
            </a:r>
          </a:p>
          <a:p>
            <a:r>
              <a:rPr lang="en-US" sz="2400" dirty="0"/>
              <a:t>with minimal </a:t>
            </a:r>
            <a:r>
              <a:rPr lang="en-US" sz="2400" dirty="0" smtClean="0"/>
              <a:t>training</a:t>
            </a:r>
          </a:p>
          <a:p>
            <a:r>
              <a:rPr lang="en-US" altLang="en-US" sz="2400" dirty="0" smtClean="0"/>
              <a:t>Very cheap price (less than one dollar)</a:t>
            </a:r>
            <a:endParaRPr lang="en-US" altLang="en-US" sz="2400" dirty="0"/>
          </a:p>
          <a:p>
            <a:r>
              <a:rPr lang="en-US" altLang="en-US" sz="2400" dirty="0"/>
              <a:t>Easily inserted by the </a:t>
            </a:r>
            <a:r>
              <a:rPr lang="en-US" altLang="en-US" sz="2400" dirty="0" smtClean="0"/>
              <a:t>physician as  </a:t>
            </a:r>
            <a:r>
              <a:rPr lang="en-US" sz="2400" dirty="0"/>
              <a:t>minimally invasive treatment </a:t>
            </a:r>
            <a:r>
              <a:rPr lang="en-US" sz="2400" dirty="0" smtClean="0"/>
              <a:t>option</a:t>
            </a:r>
          </a:p>
          <a:p>
            <a:r>
              <a:rPr lang="en-US" sz="2400" dirty="0"/>
              <a:t>The risk of uterine perforation may be lower</a:t>
            </a:r>
            <a:r>
              <a:rPr lang="en-US" sz="2400" dirty="0" smtClean="0"/>
              <a:t>. </a:t>
            </a:r>
            <a:endParaRPr lang="en-US" altLang="en-US" sz="2400" dirty="0"/>
          </a:p>
          <a:p>
            <a:pPr algn="l" rtl="0">
              <a:lnSpc>
                <a:spcPct val="90000"/>
              </a:lnSpc>
            </a:pPr>
            <a:r>
              <a:rPr lang="en-US" altLang="en-US" sz="2400" dirty="0"/>
              <a:t>Quickly ascertain effectiveness</a:t>
            </a:r>
            <a:r>
              <a:rPr lang="en-US" altLang="en-US" sz="2400" dirty="0" smtClean="0"/>
              <a:t>.</a:t>
            </a:r>
          </a:p>
          <a:p>
            <a:pPr algn="l" rtl="0">
              <a:lnSpc>
                <a:spcPct val="90000"/>
              </a:lnSpc>
            </a:pPr>
            <a:r>
              <a:rPr lang="en-US" altLang="en-US" sz="2400" dirty="0" smtClean="0"/>
              <a:t>Able </a:t>
            </a:r>
            <a:r>
              <a:rPr lang="en-US" altLang="en-US" sz="2400" dirty="0"/>
              <a:t>to gauge ongoing blood-loss through inner lumen.</a:t>
            </a:r>
          </a:p>
          <a:p>
            <a:pPr algn="l" rtl="0">
              <a:lnSpc>
                <a:spcPct val="90000"/>
              </a:lnSpc>
            </a:pPr>
            <a:r>
              <a:rPr lang="en-US" altLang="en-US" sz="2400" dirty="0"/>
              <a:t>Easily removed without need for separate surgical procedure.</a:t>
            </a:r>
          </a:p>
          <a:p>
            <a:r>
              <a:rPr lang="en-US" sz="2400" dirty="0" smtClean="0"/>
              <a:t>Preserving </a:t>
            </a:r>
            <a:r>
              <a:rPr lang="en-US" sz="2400" dirty="0"/>
              <a:t>the mother’s ability to bear additional children</a:t>
            </a:r>
            <a:r>
              <a:rPr lang="en-US" sz="2400" dirty="0" smtClean="0"/>
              <a:t>.</a:t>
            </a:r>
          </a:p>
          <a:p>
            <a:r>
              <a:rPr lang="en-US" sz="2400" dirty="0"/>
              <a:t>It can be a life-saving intervention, </a:t>
            </a:r>
            <a:r>
              <a:rPr lang="en-US" sz="2400" dirty="0" smtClean="0"/>
              <a:t> especially </a:t>
            </a:r>
            <a:r>
              <a:rPr lang="en-US" sz="2400" dirty="0"/>
              <a:t>in low-resource settings where blood transfusion and surgical facilities may not be available</a:t>
            </a:r>
          </a:p>
          <a:p>
            <a:endParaRPr lang="en-US" sz="2400" dirty="0"/>
          </a:p>
          <a:p>
            <a:pPr algn="l" rtl="0">
              <a:lnSpc>
                <a:spcPct val="90000"/>
              </a:lnSpc>
            </a:pPr>
            <a:endParaRPr lang="en-US" altLang="en-US" sz="2400" dirty="0"/>
          </a:p>
        </p:txBody>
      </p:sp>
      <p:sp>
        <p:nvSpPr>
          <p:cNvPr id="169988" name="Text Box 4"/>
          <p:cNvSpPr txBox="1">
            <a:spLocks noChangeArrowheads="1"/>
          </p:cNvSpPr>
          <p:nvPr/>
        </p:nvSpPr>
        <p:spPr bwMode="auto">
          <a:xfrm>
            <a:off x="8004176" y="2205038"/>
            <a:ext cx="15478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endParaRPr lang="en-US" altLang="en-US"/>
          </a:p>
        </p:txBody>
      </p:sp>
    </p:spTree>
    <p:extLst>
      <p:ext uri="{BB962C8B-B14F-4D97-AF65-F5344CB8AC3E}">
        <p14:creationId xmlns:p14="http://schemas.microsoft.com/office/powerpoint/2010/main" val="17966480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Mechanism Of Action Of UTB</a:t>
            </a:r>
            <a:endParaRPr lang="en-US" dirty="0"/>
          </a:p>
        </p:txBody>
      </p:sp>
      <p:sp>
        <p:nvSpPr>
          <p:cNvPr id="3" name="Content Placeholder 2"/>
          <p:cNvSpPr>
            <a:spLocks noGrp="1"/>
          </p:cNvSpPr>
          <p:nvPr>
            <p:ph idx="1"/>
          </p:nvPr>
        </p:nvSpPr>
        <p:spPr>
          <a:xfrm>
            <a:off x="838200" y="1532586"/>
            <a:ext cx="10515600" cy="4644377"/>
          </a:xfrm>
        </p:spPr>
        <p:txBody>
          <a:bodyPr/>
          <a:lstStyle/>
          <a:p>
            <a:r>
              <a:rPr lang="en-US" dirty="0"/>
              <a:t>1. Increased intrauterine </a:t>
            </a:r>
            <a:r>
              <a:rPr lang="en-US" dirty="0">
                <a:solidFill>
                  <a:srgbClr val="FF0000"/>
                </a:solidFill>
              </a:rPr>
              <a:t>pressure</a:t>
            </a:r>
            <a:r>
              <a:rPr lang="en-US" dirty="0"/>
              <a:t>, </a:t>
            </a:r>
            <a:r>
              <a:rPr lang="en-US" dirty="0" smtClean="0"/>
              <a:t>which becomes </a:t>
            </a:r>
            <a:r>
              <a:rPr lang="en-US" dirty="0"/>
              <a:t>superior to capillary blood </a:t>
            </a:r>
            <a:r>
              <a:rPr lang="en-US" dirty="0" smtClean="0"/>
              <a:t>vessels pressure</a:t>
            </a:r>
            <a:endParaRPr lang="en-US" dirty="0"/>
          </a:p>
          <a:p>
            <a:r>
              <a:rPr lang="en-US" dirty="0"/>
              <a:t>2</a:t>
            </a:r>
            <a:r>
              <a:rPr lang="en-US" dirty="0">
                <a:solidFill>
                  <a:srgbClr val="FF0000"/>
                </a:solidFill>
              </a:rPr>
              <a:t>. Compression </a:t>
            </a:r>
            <a:r>
              <a:rPr lang="en-US" dirty="0"/>
              <a:t>of the bleeding site by the </a:t>
            </a:r>
            <a:r>
              <a:rPr lang="en-US" dirty="0" smtClean="0"/>
              <a:t>inflated glove</a:t>
            </a:r>
            <a:endParaRPr lang="en-US" dirty="0"/>
          </a:p>
          <a:p>
            <a:r>
              <a:rPr lang="en-US" dirty="0"/>
              <a:t>3. </a:t>
            </a:r>
            <a:r>
              <a:rPr lang="en-US" dirty="0">
                <a:solidFill>
                  <a:srgbClr val="FF0000"/>
                </a:solidFill>
              </a:rPr>
              <a:t>Contractions</a:t>
            </a:r>
            <a:r>
              <a:rPr lang="en-US" dirty="0"/>
              <a:t> induced by the presence of </a:t>
            </a:r>
            <a:r>
              <a:rPr lang="en-US" dirty="0" smtClean="0"/>
              <a:t>the glove </a:t>
            </a:r>
            <a:r>
              <a:rPr lang="en-US" dirty="0"/>
              <a:t>inside the uterus (due to the release </a:t>
            </a:r>
            <a:r>
              <a:rPr lang="en-US" dirty="0" smtClean="0"/>
              <a:t>of prostaglandins?)</a:t>
            </a:r>
          </a:p>
          <a:p>
            <a:r>
              <a:rPr lang="en-US" dirty="0" smtClean="0"/>
              <a:t>4-Hydrostatic </a:t>
            </a:r>
            <a:r>
              <a:rPr lang="en-US" dirty="0"/>
              <a:t>pressure effect of the balloon on the uterine </a:t>
            </a:r>
            <a:r>
              <a:rPr lang="en-US" dirty="0">
                <a:solidFill>
                  <a:srgbClr val="FF0000"/>
                </a:solidFill>
              </a:rPr>
              <a:t>arteries</a:t>
            </a:r>
            <a:r>
              <a:rPr lang="en-US" dirty="0"/>
              <a:t>.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5025" y="5010150"/>
            <a:ext cx="2466975" cy="1847850"/>
          </a:xfrm>
          <a:prstGeom prst="rect">
            <a:avLst/>
          </a:prstGeom>
        </p:spPr>
      </p:pic>
    </p:spTree>
    <p:extLst>
      <p:ext uri="{BB962C8B-B14F-4D97-AF65-F5344CB8AC3E}">
        <p14:creationId xmlns:p14="http://schemas.microsoft.com/office/powerpoint/2010/main" val="3932235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Preparation of </a:t>
            </a:r>
            <a:r>
              <a:rPr lang="en-US" altLang="en-US" b="1" dirty="0">
                <a:solidFill>
                  <a:srgbClr val="FF0000"/>
                </a:solidFill>
              </a:rPr>
              <a:t>Hennawy’s Glove  Balloon Catheter </a:t>
            </a:r>
            <a:endParaRPr lang="en-US" dirty="0"/>
          </a:p>
        </p:txBody>
      </p:sp>
      <p:sp>
        <p:nvSpPr>
          <p:cNvPr id="3" name="Content Placeholder 2"/>
          <p:cNvSpPr>
            <a:spLocks noGrp="1"/>
          </p:cNvSpPr>
          <p:nvPr>
            <p:ph idx="1"/>
          </p:nvPr>
        </p:nvSpPr>
        <p:spPr>
          <a:xfrm>
            <a:off x="838200" y="3335627"/>
            <a:ext cx="10515600" cy="2841335"/>
          </a:xfrm>
        </p:spPr>
        <p:txBody>
          <a:bodyPr>
            <a:normAutofit/>
          </a:bodyPr>
          <a:lstStyle/>
          <a:p>
            <a:r>
              <a:rPr lang="en-US" dirty="0"/>
              <a:t>It is prepared manually with all aseptic </a:t>
            </a:r>
            <a:r>
              <a:rPr lang="en-US" dirty="0" smtClean="0"/>
              <a:t>precautions</a:t>
            </a:r>
            <a:endParaRPr lang="en-US" dirty="0"/>
          </a:p>
        </p:txBody>
      </p:sp>
    </p:spTree>
    <p:extLst>
      <p:ext uri="{BB962C8B-B14F-4D97-AF65-F5344CB8AC3E}">
        <p14:creationId xmlns:p14="http://schemas.microsoft.com/office/powerpoint/2010/main" val="1516577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 Glove </a:t>
            </a:r>
            <a:r>
              <a:rPr lang="en-US" dirty="0" smtClean="0"/>
              <a:t>size 8 ,Foley’s </a:t>
            </a:r>
            <a:r>
              <a:rPr lang="en-US" dirty="0" smtClean="0"/>
              <a:t>catheter size </a:t>
            </a:r>
            <a:r>
              <a:rPr lang="en-US" dirty="0" smtClean="0"/>
              <a:t>22-24</a:t>
            </a:r>
            <a:r>
              <a:rPr lang="en-US" dirty="0" smtClean="0"/>
              <a:t>, silk thread , syringe 50 </a:t>
            </a:r>
            <a:r>
              <a:rPr lang="en-US" dirty="0" smtClean="0"/>
              <a:t>cc ,saline bottle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21060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Tie peripheral four fingers of glove , leaving middle finger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950484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Invert the Glove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399409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Postpartum </a:t>
            </a:r>
            <a:r>
              <a:rPr lang="en-US" dirty="0" err="1" smtClean="0"/>
              <a:t>Haemorrhage</a:t>
            </a:r>
            <a:endParaRPr lang="en-US" dirty="0"/>
          </a:p>
        </p:txBody>
      </p:sp>
      <p:sp>
        <p:nvSpPr>
          <p:cNvPr id="3" name="Content Placeholder 2"/>
          <p:cNvSpPr>
            <a:spLocks noGrp="1"/>
          </p:cNvSpPr>
          <p:nvPr>
            <p:ph idx="1"/>
          </p:nvPr>
        </p:nvSpPr>
        <p:spPr/>
        <p:txBody>
          <a:bodyPr>
            <a:normAutofit fontScale="92500" lnSpcReduction="20000"/>
          </a:bodyPr>
          <a:lstStyle/>
          <a:p>
            <a:r>
              <a:rPr lang="en-US" dirty="0"/>
              <a:t>Postpartum </a:t>
            </a:r>
            <a:r>
              <a:rPr lang="en-US" dirty="0" err="1"/>
              <a:t>haemorrhage</a:t>
            </a:r>
            <a:r>
              <a:rPr lang="en-US" dirty="0"/>
              <a:t> (PPH) is defined as blood loss of 500ml or more within 24 hours after birth. </a:t>
            </a:r>
            <a:endParaRPr lang="en-US" dirty="0" smtClean="0"/>
          </a:p>
          <a:p>
            <a:r>
              <a:rPr lang="en-US" dirty="0"/>
              <a:t>It can occur after vaginal or cesarean delivery</a:t>
            </a:r>
            <a:endParaRPr lang="en-US" dirty="0" smtClean="0"/>
          </a:p>
          <a:p>
            <a:r>
              <a:rPr lang="en-US" dirty="0" smtClean="0"/>
              <a:t>PPH </a:t>
            </a:r>
            <a:r>
              <a:rPr lang="en-US" dirty="0"/>
              <a:t>is the primary cause of nearly one-fifth of all maternal deaths globally. </a:t>
            </a:r>
            <a:endParaRPr lang="en-US" dirty="0" smtClean="0"/>
          </a:p>
          <a:p>
            <a:r>
              <a:rPr lang="en-US" dirty="0" smtClean="0"/>
              <a:t>Most </a:t>
            </a:r>
            <a:r>
              <a:rPr lang="en-US" dirty="0"/>
              <a:t>of these deaths occur during the first 24 hours after birth. </a:t>
            </a:r>
            <a:endParaRPr lang="en-US" dirty="0" smtClean="0"/>
          </a:p>
          <a:p>
            <a:r>
              <a:rPr lang="en-US" dirty="0" smtClean="0"/>
              <a:t>The </a:t>
            </a:r>
            <a:r>
              <a:rPr lang="en-US" dirty="0"/>
              <a:t>majority could be prevented through the use of prophylactic </a:t>
            </a:r>
            <a:r>
              <a:rPr lang="en-US" dirty="0" err="1"/>
              <a:t>uterotonics</a:t>
            </a:r>
            <a:r>
              <a:rPr lang="en-US" dirty="0"/>
              <a:t> during the third stage of </a:t>
            </a:r>
            <a:r>
              <a:rPr lang="en-US" dirty="0" err="1"/>
              <a:t>labour</a:t>
            </a:r>
            <a:r>
              <a:rPr lang="en-US" dirty="0"/>
              <a:t>, and by timely and appropriate management.</a:t>
            </a:r>
          </a:p>
          <a:p>
            <a:r>
              <a:rPr lang="en-US" dirty="0"/>
              <a:t>The use of intrauterine balloon tamponade can potentially avoid surgery or could be used as a temporizing measure while awaiting transfer to a higher level facility.   </a:t>
            </a:r>
          </a:p>
          <a:p>
            <a:pPr marL="0" indent="0">
              <a:buNone/>
            </a:pPr>
            <a:r>
              <a:rPr lang="en-US" dirty="0"/>
              <a:t> </a:t>
            </a:r>
          </a:p>
          <a:p>
            <a:endParaRPr lang="en-US" dirty="0"/>
          </a:p>
        </p:txBody>
      </p:sp>
    </p:spTree>
    <p:extLst>
      <p:ext uri="{BB962C8B-B14F-4D97-AF65-F5344CB8AC3E}">
        <p14:creationId xmlns:p14="http://schemas.microsoft.com/office/powerpoint/2010/main" val="39963785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Excise (not merely incise) the bulb of the catheter after inflating it with air</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238173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Cut half of middle finger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25041812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Insert </a:t>
            </a:r>
            <a:r>
              <a:rPr lang="en-US" dirty="0" err="1" smtClean="0"/>
              <a:t>foley’s</a:t>
            </a:r>
            <a:r>
              <a:rPr lang="en-US" dirty="0" smtClean="0"/>
              <a:t> catheter inside middle finger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5108" y="1825625"/>
            <a:ext cx="5801784" cy="4351338"/>
          </a:xfrm>
        </p:spPr>
      </p:pic>
    </p:spTree>
    <p:extLst>
      <p:ext uri="{BB962C8B-B14F-4D97-AF65-F5344CB8AC3E}">
        <p14:creationId xmlns:p14="http://schemas.microsoft.com/office/powerpoint/2010/main" val="18747057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Tie middle finger over </a:t>
            </a:r>
            <a:r>
              <a:rPr lang="en-US" dirty="0" err="1" smtClean="0"/>
              <a:t>foley’s</a:t>
            </a:r>
            <a:r>
              <a:rPr lang="en-US" dirty="0" smtClean="0"/>
              <a:t> catheter bellow its tip </a:t>
            </a:r>
            <a:r>
              <a:rPr lang="en-US" dirty="0" smtClean="0"/>
              <a:t>and above bulb by </a:t>
            </a:r>
            <a:r>
              <a:rPr lang="en-US" dirty="0" smtClean="0"/>
              <a:t>2 silk threads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025335" y="1825625"/>
            <a:ext cx="10141329" cy="4351338"/>
          </a:xfrm>
        </p:spPr>
      </p:pic>
    </p:spTree>
    <p:extLst>
      <p:ext uri="{BB962C8B-B14F-4D97-AF65-F5344CB8AC3E}">
        <p14:creationId xmlns:p14="http://schemas.microsoft.com/office/powerpoint/2010/main" val="2726362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30059" cy="1325563"/>
          </a:xfrm>
        </p:spPr>
        <p:txBody>
          <a:bodyPr>
            <a:normAutofit fontScale="90000"/>
          </a:bodyPr>
          <a:lstStyle/>
          <a:p>
            <a:pPr algn="ctr"/>
            <a:r>
              <a:rPr lang="en-US" dirty="0" smtClean="0"/>
              <a:t>Tie end of glove at distal third of shaft of </a:t>
            </a:r>
            <a:r>
              <a:rPr lang="en-US" dirty="0" err="1" smtClean="0"/>
              <a:t>foley’s</a:t>
            </a:r>
            <a:r>
              <a:rPr lang="en-US" dirty="0" smtClean="0"/>
              <a:t> catheter by </a:t>
            </a:r>
            <a:r>
              <a:rPr lang="en-US" dirty="0"/>
              <a:t>2 </a:t>
            </a:r>
            <a:r>
              <a:rPr lang="en-US" dirty="0" smtClean="0"/>
              <a:t>silk threads</a:t>
            </a:r>
            <a:br>
              <a:rPr lang="en-US" dirty="0" smtClean="0"/>
            </a:br>
            <a:r>
              <a:rPr lang="en-US" dirty="0" smtClean="0"/>
              <a:t>(all </a:t>
            </a:r>
            <a:r>
              <a:rPr lang="en-US" dirty="0" err="1" smtClean="0"/>
              <a:t>foley’s</a:t>
            </a:r>
            <a:r>
              <a:rPr lang="en-US" dirty="0" smtClean="0"/>
              <a:t> shaft length = 38 cm)</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946009"/>
            <a:ext cx="10515600" cy="4110569"/>
          </a:xfrm>
        </p:spPr>
      </p:pic>
    </p:spTree>
    <p:extLst>
      <p:ext uri="{BB962C8B-B14F-4D97-AF65-F5344CB8AC3E}">
        <p14:creationId xmlns:p14="http://schemas.microsoft.com/office/powerpoint/2010/main" val="301800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Inflate with </a:t>
            </a:r>
            <a:r>
              <a:rPr lang="en-US" dirty="0" smtClean="0"/>
              <a:t>warm saline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333402" y="1825625"/>
            <a:ext cx="5525195" cy="4351338"/>
          </a:xfrm>
        </p:spPr>
      </p:pic>
    </p:spTree>
    <p:extLst>
      <p:ext uri="{BB962C8B-B14F-4D97-AF65-F5344CB8AC3E}">
        <p14:creationId xmlns:p14="http://schemas.microsoft.com/office/powerpoint/2010/main" val="657466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49660" y="2506662"/>
            <a:ext cx="5092677"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924" y="811212"/>
            <a:ext cx="6534150" cy="2028825"/>
          </a:xfrm>
          <a:prstGeom prst="rect">
            <a:avLst/>
          </a:prstGeom>
        </p:spPr>
      </p:pic>
    </p:spTree>
    <p:extLst>
      <p:ext uri="{BB962C8B-B14F-4D97-AF65-F5344CB8AC3E}">
        <p14:creationId xmlns:p14="http://schemas.microsoft.com/office/powerpoint/2010/main" val="2787184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Technical Considerations</a:t>
            </a:r>
            <a:br>
              <a:rPr lang="en-US" b="1" dirty="0"/>
            </a:br>
            <a:endParaRPr lang="en-US" dirty="0"/>
          </a:p>
        </p:txBody>
      </p:sp>
      <p:sp>
        <p:nvSpPr>
          <p:cNvPr id="3" name="Content Placeholder 2"/>
          <p:cNvSpPr>
            <a:spLocks noGrp="1"/>
          </p:cNvSpPr>
          <p:nvPr>
            <p:ph idx="1"/>
          </p:nvPr>
        </p:nvSpPr>
        <p:spPr/>
        <p:txBody>
          <a:bodyPr/>
          <a:lstStyle/>
          <a:p>
            <a:r>
              <a:rPr lang="en-US" dirty="0" smtClean="0"/>
              <a:t>All </a:t>
            </a:r>
            <a:r>
              <a:rPr lang="en-US" dirty="0"/>
              <a:t>procedures for management of postpartum hemorrhage be performed on the labor and delivery unit, </a:t>
            </a:r>
            <a:endParaRPr lang="en-US" dirty="0" smtClean="0"/>
          </a:p>
          <a:p>
            <a:r>
              <a:rPr lang="en-US" dirty="0" smtClean="0"/>
              <a:t>With </a:t>
            </a:r>
            <a:r>
              <a:rPr lang="en-US" dirty="0"/>
              <a:t>an operating room available if an emergency laparotomy becomes necessary.</a:t>
            </a:r>
          </a:p>
          <a:p>
            <a:endParaRPr lang="en-US" dirty="0"/>
          </a:p>
        </p:txBody>
      </p:sp>
    </p:spTree>
    <p:extLst>
      <p:ext uri="{BB962C8B-B14F-4D97-AF65-F5344CB8AC3E}">
        <p14:creationId xmlns:p14="http://schemas.microsoft.com/office/powerpoint/2010/main" val="2853295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Procedure </a:t>
            </a:r>
            <a:r>
              <a:rPr lang="en-US" b="1" dirty="0" smtClean="0"/>
              <a:t>Planning</a:t>
            </a:r>
            <a:endParaRPr lang="en-US" dirty="0"/>
          </a:p>
        </p:txBody>
      </p:sp>
      <p:sp>
        <p:nvSpPr>
          <p:cNvPr id="3" name="Content Placeholder 2"/>
          <p:cNvSpPr>
            <a:spLocks noGrp="1"/>
          </p:cNvSpPr>
          <p:nvPr>
            <p:ph idx="1"/>
          </p:nvPr>
        </p:nvSpPr>
        <p:spPr/>
        <p:txBody>
          <a:bodyPr/>
          <a:lstStyle/>
          <a:p>
            <a:r>
              <a:rPr lang="en-US" dirty="0" smtClean="0"/>
              <a:t>Prior </a:t>
            </a:r>
            <a:r>
              <a:rPr lang="en-US" dirty="0"/>
              <a:t>to the procedure</a:t>
            </a:r>
            <a:r>
              <a:rPr lang="en-US" dirty="0" smtClean="0"/>
              <a:t>,</a:t>
            </a:r>
          </a:p>
          <a:p>
            <a:r>
              <a:rPr lang="en-US" dirty="0" smtClean="0"/>
              <a:t> </a:t>
            </a:r>
            <a:r>
              <a:rPr lang="en-US" dirty="0" smtClean="0"/>
              <a:t>A </a:t>
            </a:r>
            <a:r>
              <a:rPr lang="en-US" dirty="0"/>
              <a:t>bedside ultrasound should be used to help assess the uterine cavity to rule out retained product of conception and to assess the angulation and shape of the uterine cavity to help balloon catheter placement.</a:t>
            </a:r>
          </a:p>
          <a:p>
            <a:endParaRPr lang="en-US" dirty="0"/>
          </a:p>
        </p:txBody>
      </p:sp>
    </p:spTree>
    <p:extLst>
      <p:ext uri="{BB962C8B-B14F-4D97-AF65-F5344CB8AC3E}">
        <p14:creationId xmlns:p14="http://schemas.microsoft.com/office/powerpoint/2010/main" val="175131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
            </a:r>
            <a:br>
              <a:rPr lang="en-US" b="1" dirty="0" smtClean="0"/>
            </a:br>
            <a:r>
              <a:rPr lang="en-US" b="1" dirty="0" smtClean="0"/>
              <a:t>Complication </a:t>
            </a:r>
            <a:r>
              <a:rPr lang="en-US" b="1" dirty="0"/>
              <a:t>Prevention</a:t>
            </a:r>
            <a:br>
              <a:rPr lang="en-US" b="1" dirty="0"/>
            </a:br>
            <a:endParaRPr lang="en-US" dirty="0"/>
          </a:p>
        </p:txBody>
      </p:sp>
      <p:sp>
        <p:nvSpPr>
          <p:cNvPr id="3" name="Content Placeholder 2"/>
          <p:cNvSpPr>
            <a:spLocks noGrp="1"/>
          </p:cNvSpPr>
          <p:nvPr>
            <p:ph idx="1"/>
          </p:nvPr>
        </p:nvSpPr>
        <p:spPr>
          <a:xfrm>
            <a:off x="838200" y="1558344"/>
            <a:ext cx="10515600" cy="4618619"/>
          </a:xfrm>
        </p:spPr>
        <p:txBody>
          <a:bodyPr/>
          <a:lstStyle/>
          <a:p>
            <a:r>
              <a:rPr lang="en-US" dirty="0" smtClean="0"/>
              <a:t>Complications </a:t>
            </a:r>
            <a:r>
              <a:rPr lang="en-US" dirty="0"/>
              <a:t>related to intrauterine balloon placements are very rare but potentially include </a:t>
            </a:r>
            <a:r>
              <a:rPr lang="en-US" dirty="0">
                <a:solidFill>
                  <a:srgbClr val="FF0000"/>
                </a:solidFill>
              </a:rPr>
              <a:t>perforation </a:t>
            </a:r>
            <a:r>
              <a:rPr lang="en-US" dirty="0"/>
              <a:t>of uterus during placement or </a:t>
            </a:r>
            <a:r>
              <a:rPr lang="en-US" dirty="0" smtClean="0">
                <a:solidFill>
                  <a:srgbClr val="FF0000"/>
                </a:solidFill>
              </a:rPr>
              <a:t>uterine rupture </a:t>
            </a:r>
            <a:r>
              <a:rPr lang="en-US" dirty="0" smtClean="0"/>
              <a:t>during inflation</a:t>
            </a:r>
            <a:endParaRPr lang="en-US" dirty="0" smtClean="0"/>
          </a:p>
          <a:p>
            <a:r>
              <a:rPr lang="en-US" dirty="0" smtClean="0">
                <a:solidFill>
                  <a:srgbClr val="FF0000"/>
                </a:solidFill>
              </a:rPr>
              <a:t>Cervical </a:t>
            </a:r>
            <a:r>
              <a:rPr lang="en-US" dirty="0">
                <a:solidFill>
                  <a:srgbClr val="FF0000"/>
                </a:solidFill>
              </a:rPr>
              <a:t>trauma </a:t>
            </a:r>
            <a:r>
              <a:rPr lang="en-US" dirty="0"/>
              <a:t>due to inflation at an incorrect location. However, these complications have not been reported in the postpartum uterus. </a:t>
            </a:r>
            <a:endParaRPr lang="en-US" dirty="0" smtClean="0"/>
          </a:p>
          <a:p>
            <a:r>
              <a:rPr lang="en-US" dirty="0" smtClean="0">
                <a:solidFill>
                  <a:srgbClr val="FF0000"/>
                </a:solidFill>
              </a:rPr>
              <a:t>Infection</a:t>
            </a:r>
            <a:r>
              <a:rPr lang="en-US" dirty="0" smtClean="0"/>
              <a:t> </a:t>
            </a:r>
            <a:r>
              <a:rPr lang="en-US" dirty="0"/>
              <a:t>has been reported, but determining whether it is related to the balloon placement is difficult.</a:t>
            </a:r>
          </a:p>
          <a:p>
            <a:r>
              <a:rPr lang="en-US" dirty="0"/>
              <a:t>To avoid potential risk of </a:t>
            </a:r>
            <a:r>
              <a:rPr lang="en-US" dirty="0">
                <a:solidFill>
                  <a:srgbClr val="FF0000"/>
                </a:solidFill>
              </a:rPr>
              <a:t>air embolism</a:t>
            </a:r>
            <a:r>
              <a:rPr lang="en-US" dirty="0"/>
              <a:t>, the balloon should not be insufflated with air or carbon dioxide.</a:t>
            </a:r>
          </a:p>
          <a:p>
            <a:endParaRPr lang="en-US" dirty="0"/>
          </a:p>
        </p:txBody>
      </p:sp>
    </p:spTree>
    <p:extLst>
      <p:ext uri="{BB962C8B-B14F-4D97-AF65-F5344CB8AC3E}">
        <p14:creationId xmlns:p14="http://schemas.microsoft.com/office/powerpoint/2010/main" val="2576031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2" y="500062"/>
            <a:ext cx="11109101" cy="1019645"/>
          </a:xfrm>
        </p:spPr>
        <p:txBody>
          <a:bodyPr>
            <a:normAutofit fontScale="90000"/>
          </a:bodyPr>
          <a:lstStyle/>
          <a:p>
            <a:pPr lvl="0" algn="ctr"/>
            <a:r>
              <a:rPr lang="en-US" altLang="en-US" dirty="0" smtClean="0">
                <a:latin typeface="Arial" panose="020B0604020202020204" pitchFamily="34" charset="0"/>
              </a:rPr>
              <a:t/>
            </a:r>
            <a:br>
              <a:rPr lang="en-US" altLang="en-US" dirty="0" smtClean="0">
                <a:latin typeface="Arial" panose="020B0604020202020204" pitchFamily="34" charset="0"/>
              </a:rPr>
            </a:br>
            <a:r>
              <a:rPr lang="en-US" altLang="en-US" dirty="0" smtClean="0">
                <a:latin typeface="Arial" panose="020B0604020202020204" pitchFamily="34" charset="0"/>
              </a:rPr>
              <a:t>Uterine </a:t>
            </a:r>
            <a:r>
              <a:rPr lang="en-US" altLang="en-US" dirty="0">
                <a:latin typeface="Arial" panose="020B0604020202020204" pitchFamily="34" charset="0"/>
              </a:rPr>
              <a:t>Balloon Tamponade (UBT)</a:t>
            </a:r>
            <a:br>
              <a:rPr lang="en-US" altLang="en-US" dirty="0">
                <a:latin typeface="Arial" panose="020B0604020202020204" pitchFamily="34" charset="0"/>
              </a:rPr>
            </a:br>
            <a:endParaRPr lang="en-US" dirty="0"/>
          </a:p>
        </p:txBody>
      </p:sp>
      <p:sp>
        <p:nvSpPr>
          <p:cNvPr id="3" name="Content Placeholder 2"/>
          <p:cNvSpPr>
            <a:spLocks noGrp="1"/>
          </p:cNvSpPr>
          <p:nvPr>
            <p:ph idx="1"/>
          </p:nvPr>
        </p:nvSpPr>
        <p:spPr/>
        <p:txBody>
          <a:bodyPr>
            <a:normAutofit fontScale="92500" lnSpcReduction="20000"/>
          </a:bodyPr>
          <a:lstStyle/>
          <a:p>
            <a:pPr marL="0" lvl="0" indent="0" eaLnBrk="0" fontAlgn="base" hangingPunct="0">
              <a:lnSpc>
                <a:spcPct val="100000"/>
              </a:lnSpc>
              <a:spcBef>
                <a:spcPct val="0"/>
              </a:spcBef>
              <a:spcAft>
                <a:spcPct val="0"/>
              </a:spcAft>
              <a:buNone/>
            </a:pPr>
            <a:r>
              <a:rPr lang="en-US" altLang="en-US" dirty="0" smtClean="0">
                <a:latin typeface="Arial" panose="020B0604020202020204" pitchFamily="34" charset="0"/>
              </a:rPr>
              <a:t>It is </a:t>
            </a:r>
            <a:r>
              <a:rPr lang="en-US" altLang="en-US" dirty="0">
                <a:latin typeface="Arial" panose="020B0604020202020204" pitchFamily="34" charset="0"/>
              </a:rPr>
              <a:t>a medical </a:t>
            </a:r>
            <a:r>
              <a:rPr lang="en-US" altLang="en-US" dirty="0" smtClean="0">
                <a:latin typeface="Arial" panose="020B0604020202020204" pitchFamily="34" charset="0"/>
              </a:rPr>
              <a:t>device</a:t>
            </a:r>
          </a:p>
          <a:p>
            <a:pPr marL="0" lvl="0" indent="0" eaLnBrk="0" fontAlgn="base" hangingPunct="0">
              <a:lnSpc>
                <a:spcPct val="100000"/>
              </a:lnSpc>
              <a:spcBef>
                <a:spcPct val="0"/>
              </a:spcBef>
              <a:spcAft>
                <a:spcPct val="0"/>
              </a:spcAft>
              <a:buNone/>
            </a:pPr>
            <a:r>
              <a:rPr lang="en-US" altLang="en-US" dirty="0" smtClean="0">
                <a:latin typeface="Arial" panose="020B0604020202020204" pitchFamily="34" charset="0"/>
              </a:rPr>
              <a:t>that </a:t>
            </a:r>
            <a:r>
              <a:rPr lang="en-US" altLang="en-US" dirty="0">
                <a:latin typeface="Arial" panose="020B0604020202020204" pitchFamily="34" charset="0"/>
              </a:rPr>
              <a:t>can be used to </a:t>
            </a:r>
            <a:endParaRPr lang="en-US" altLang="en-US" dirty="0" smtClean="0">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dirty="0" smtClean="0">
                <a:latin typeface="Arial" panose="020B0604020202020204" pitchFamily="34" charset="0"/>
              </a:rPr>
              <a:t>treat </a:t>
            </a:r>
            <a:r>
              <a:rPr lang="en-US" altLang="en-US" i="1" dirty="0">
                <a:latin typeface="Arial" panose="020B0604020202020204" pitchFamily="34" charset="0"/>
              </a:rPr>
              <a:t>Postpartum Hemorrhage</a:t>
            </a:r>
            <a:r>
              <a:rPr lang="en-US" altLang="en-US" dirty="0">
                <a:latin typeface="Arial" panose="020B0604020202020204" pitchFamily="34" charset="0"/>
              </a:rPr>
              <a:t> </a:t>
            </a:r>
          </a:p>
          <a:p>
            <a:pPr marL="0" lvl="0" indent="0" eaLnBrk="0" fontAlgn="base" hangingPunct="0">
              <a:lnSpc>
                <a:spcPct val="100000"/>
              </a:lnSpc>
              <a:spcBef>
                <a:spcPct val="0"/>
              </a:spcBef>
              <a:spcAft>
                <a:spcPct val="0"/>
              </a:spcAft>
              <a:buNone/>
            </a:pPr>
            <a:r>
              <a:rPr lang="en-US" altLang="en-US" dirty="0">
                <a:latin typeface="Arial" panose="020B0604020202020204" pitchFamily="34" charset="0"/>
              </a:rPr>
              <a:t>which is unresponsive to </a:t>
            </a:r>
            <a:r>
              <a:rPr lang="en-US" altLang="en-US" dirty="0" err="1">
                <a:latin typeface="Arial" panose="020B0604020202020204" pitchFamily="34" charset="0"/>
              </a:rPr>
              <a:t>uterotonics</a:t>
            </a:r>
            <a:r>
              <a:rPr lang="en-US" altLang="en-US" dirty="0">
                <a:latin typeface="Arial" panose="020B0604020202020204" pitchFamily="34" charset="0"/>
              </a:rPr>
              <a:t> and </a:t>
            </a:r>
            <a:r>
              <a:rPr lang="en-US" dirty="0">
                <a:latin typeface="Arial" panose="020B0604020202020204" pitchFamily="34" charset="0"/>
              </a:rPr>
              <a:t>uterine massage</a:t>
            </a:r>
            <a:endParaRPr lang="en-US" altLang="en-US" dirty="0">
              <a:latin typeface="Arial" panose="020B0604020202020204" pitchFamily="34" charset="0"/>
            </a:endParaRPr>
          </a:p>
          <a:p>
            <a:pPr marL="0" indent="0">
              <a:buNone/>
            </a:pPr>
            <a:r>
              <a:rPr lang="en-US" dirty="0" smtClean="0"/>
              <a:t> </a:t>
            </a:r>
            <a:endParaRPr lang="en-US" dirty="0"/>
          </a:p>
          <a:p>
            <a:pPr marL="0" indent="0">
              <a:lnSpc>
                <a:spcPct val="100000"/>
              </a:lnSpc>
              <a:buNone/>
            </a:pPr>
            <a:r>
              <a:rPr lang="en-US" dirty="0">
                <a:latin typeface="Arial" panose="020B0604020202020204" pitchFamily="34" charset="0"/>
              </a:rPr>
              <a:t>It is used </a:t>
            </a:r>
          </a:p>
          <a:p>
            <a:pPr marL="0" indent="0">
              <a:lnSpc>
                <a:spcPct val="100000"/>
              </a:lnSpc>
              <a:buNone/>
            </a:pPr>
            <a:r>
              <a:rPr lang="en-US" dirty="0">
                <a:latin typeface="Arial" panose="020B0604020202020204" pitchFamily="34" charset="0"/>
              </a:rPr>
              <a:t>to control </a:t>
            </a:r>
            <a:r>
              <a:rPr lang="en-US" dirty="0" err="1">
                <a:latin typeface="Arial" panose="020B0604020202020204" pitchFamily="34" charset="0"/>
              </a:rPr>
              <a:t>haemorrhage</a:t>
            </a:r>
            <a:r>
              <a:rPr lang="en-US" dirty="0">
                <a:latin typeface="Arial" panose="020B0604020202020204" pitchFamily="34" charset="0"/>
              </a:rPr>
              <a:t> due to </a:t>
            </a:r>
            <a:r>
              <a:rPr lang="en-US" dirty="0">
                <a:solidFill>
                  <a:schemeClr val="tx2">
                    <a:lumMod val="75000"/>
                  </a:schemeClr>
                </a:solidFill>
                <a:latin typeface="Arial" panose="020B0604020202020204" pitchFamily="34" charset="0"/>
              </a:rPr>
              <a:t>uterine atony in the upper segment </a:t>
            </a:r>
            <a:r>
              <a:rPr lang="en-US" dirty="0">
                <a:latin typeface="Arial" panose="020B0604020202020204" pitchFamily="34" charset="0"/>
              </a:rPr>
              <a:t>of the uterus and </a:t>
            </a:r>
          </a:p>
          <a:p>
            <a:pPr marL="0" indent="0">
              <a:lnSpc>
                <a:spcPct val="100000"/>
              </a:lnSpc>
              <a:buNone/>
            </a:pPr>
            <a:r>
              <a:rPr lang="en-US" dirty="0">
                <a:latin typeface="Arial" panose="020B0604020202020204" pitchFamily="34" charset="0"/>
              </a:rPr>
              <a:t>to control bleeding  in the lower uterine segment secondary to placental implantation in the lower uterine </a:t>
            </a:r>
            <a:r>
              <a:rPr lang="en-US" dirty="0">
                <a:solidFill>
                  <a:schemeClr val="tx2">
                    <a:lumMod val="75000"/>
                  </a:schemeClr>
                </a:solidFill>
                <a:latin typeface="Arial" panose="020B0604020202020204" pitchFamily="34" charset="0"/>
              </a:rPr>
              <a:t>segment. </a:t>
            </a:r>
          </a:p>
          <a:p>
            <a:pPr marL="0" lvl="0" indent="0" eaLnBrk="0" fontAlgn="base" hangingPunct="0">
              <a:lnSpc>
                <a:spcPct val="100000"/>
              </a:lnSpc>
              <a:spcBef>
                <a:spcPct val="0"/>
              </a:spcBef>
              <a:spcAft>
                <a:spcPct val="0"/>
              </a:spcAft>
              <a:buNone/>
            </a:pPr>
            <a:r>
              <a:rPr lang="en-US" altLang="en-US" dirty="0" smtClean="0">
                <a:latin typeface="Arial" panose="020B0604020202020204" pitchFamily="34" charset="0"/>
              </a:rPr>
              <a:t> </a:t>
            </a:r>
            <a:endParaRPr lang="en-US" altLang="en-US" dirty="0">
              <a:latin typeface="Arial" panose="020B0604020202020204" pitchFamily="34" charset="0"/>
            </a:endParaRPr>
          </a:p>
          <a:p>
            <a:endParaRPr lang="en-US" dirty="0"/>
          </a:p>
        </p:txBody>
      </p:sp>
    </p:spTree>
    <p:extLst>
      <p:ext uri="{BB962C8B-B14F-4D97-AF65-F5344CB8AC3E}">
        <p14:creationId xmlns:p14="http://schemas.microsoft.com/office/powerpoint/2010/main" val="4144669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Ensure the uterus is clear of any retained placental fragments, blood clot, arterial bleeding or lacerations before </a:t>
            </a:r>
            <a:endParaRPr lang="en-US" dirty="0" smtClean="0"/>
          </a:p>
          <a:p>
            <a:r>
              <a:rPr lang="en-US" dirty="0"/>
              <a:t>Insert balloon catheter under spinal, epidural </a:t>
            </a:r>
            <a:r>
              <a:rPr lang="en-US" dirty="0" smtClean="0"/>
              <a:t>or general </a:t>
            </a:r>
            <a:r>
              <a:rPr lang="en-US" dirty="0" err="1"/>
              <a:t>anaesthesia</a:t>
            </a:r>
            <a:r>
              <a:rPr lang="en-US" dirty="0"/>
              <a:t> in theatre</a:t>
            </a:r>
            <a:r>
              <a:rPr lang="en-US" dirty="0" smtClean="0"/>
              <a:t>.</a:t>
            </a:r>
          </a:p>
          <a:p>
            <a:pPr>
              <a:lnSpc>
                <a:spcPct val="80000"/>
              </a:lnSpc>
            </a:pPr>
            <a:r>
              <a:rPr lang="en-US" altLang="en-US" dirty="0"/>
              <a:t>Insert Foley catheter </a:t>
            </a:r>
            <a:r>
              <a:rPr lang="en-US" altLang="en-US" dirty="0" smtClean="0"/>
              <a:t>in urinary bladder prior </a:t>
            </a:r>
            <a:r>
              <a:rPr lang="en-US" altLang="en-US" dirty="0"/>
              <a:t>to the procedure. </a:t>
            </a:r>
          </a:p>
          <a:p>
            <a:pPr>
              <a:lnSpc>
                <a:spcPct val="80000"/>
              </a:lnSpc>
            </a:pPr>
            <a:r>
              <a:rPr lang="en-US" altLang="en-US" dirty="0"/>
              <a:t>Clean cervix and vagina with betadine</a:t>
            </a:r>
            <a:endParaRPr lang="en-US" dirty="0"/>
          </a:p>
          <a:p>
            <a:r>
              <a:rPr lang="en-US" dirty="0"/>
              <a:t>Introduce vaginal </a:t>
            </a:r>
            <a:r>
              <a:rPr lang="en-US" dirty="0" smtClean="0"/>
              <a:t>speculum </a:t>
            </a:r>
            <a:r>
              <a:rPr lang="en-US" dirty="0"/>
              <a:t>and using sponge forceps, insert balloon catheter </a:t>
            </a:r>
            <a:r>
              <a:rPr lang="en-US" dirty="0" err="1"/>
              <a:t>transvaginally</a:t>
            </a:r>
            <a:r>
              <a:rPr lang="en-US" dirty="0"/>
              <a:t> into the </a:t>
            </a:r>
            <a:r>
              <a:rPr lang="en-US" dirty="0" smtClean="0"/>
              <a:t>uterine cavity </a:t>
            </a:r>
            <a:r>
              <a:rPr lang="en-US" dirty="0"/>
              <a:t>under guided ultrasound.</a:t>
            </a:r>
          </a:p>
          <a:p>
            <a:endParaRPr lang="en-US" dirty="0"/>
          </a:p>
          <a:p>
            <a:endParaRPr lang="en-US" dirty="0"/>
          </a:p>
        </p:txBody>
      </p:sp>
    </p:spTree>
    <p:extLst>
      <p:ext uri="{BB962C8B-B14F-4D97-AF65-F5344CB8AC3E}">
        <p14:creationId xmlns:p14="http://schemas.microsoft.com/office/powerpoint/2010/main" val="3452211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smtClean="0"/>
              <a:t>Methods </a:t>
            </a:r>
            <a:r>
              <a:rPr lang="en-US" altLang="en-US" dirty="0"/>
              <a:t>of </a:t>
            </a:r>
            <a:r>
              <a:rPr lang="en-US" altLang="en-US" dirty="0" smtClean="0"/>
              <a:t>Vaginal Application</a:t>
            </a:r>
            <a:endParaRPr lang="en-US" dirty="0"/>
          </a:p>
        </p:txBody>
      </p:sp>
      <p:sp>
        <p:nvSpPr>
          <p:cNvPr id="3" name="Content Placeholder 2"/>
          <p:cNvSpPr>
            <a:spLocks noGrp="1"/>
          </p:cNvSpPr>
          <p:nvPr>
            <p:ph idx="1"/>
          </p:nvPr>
        </p:nvSpPr>
        <p:spPr/>
        <p:txBody>
          <a:bodyPr/>
          <a:lstStyle/>
          <a:p>
            <a:r>
              <a:rPr lang="en-US" altLang="en-US" dirty="0">
                <a:solidFill>
                  <a:srgbClr val="CC3300"/>
                </a:solidFill>
              </a:rPr>
              <a:t>Blind </a:t>
            </a:r>
            <a:r>
              <a:rPr lang="en-US" altLang="en-US" dirty="0" smtClean="0">
                <a:solidFill>
                  <a:srgbClr val="CC3300"/>
                </a:solidFill>
              </a:rPr>
              <a:t>Method</a:t>
            </a:r>
          </a:p>
          <a:p>
            <a:r>
              <a:rPr lang="en-US" altLang="en-US" dirty="0">
                <a:solidFill>
                  <a:srgbClr val="CC3300"/>
                </a:solidFill>
              </a:rPr>
              <a:t>Under Vision </a:t>
            </a:r>
            <a:r>
              <a:rPr lang="en-US" altLang="en-US" dirty="0" smtClean="0">
                <a:solidFill>
                  <a:srgbClr val="CC3300"/>
                </a:solidFill>
              </a:rPr>
              <a:t>Method</a:t>
            </a:r>
          </a:p>
          <a:p>
            <a:r>
              <a:rPr lang="en-US" altLang="en-US" dirty="0">
                <a:solidFill>
                  <a:srgbClr val="CC3300"/>
                </a:solidFill>
              </a:rPr>
              <a:t>Under Ultrasound Guidance</a:t>
            </a:r>
          </a:p>
          <a:p>
            <a:endParaRPr lang="en-US" altLang="en-US" dirty="0">
              <a:solidFill>
                <a:srgbClr val="CC3300"/>
              </a:solidFill>
            </a:endParaRPr>
          </a:p>
          <a:p>
            <a:endParaRPr lang="en-US" altLang="en-US" dirty="0">
              <a:solidFill>
                <a:srgbClr val="CC3300"/>
              </a:solidFill>
            </a:endParaRPr>
          </a:p>
          <a:p>
            <a:endParaRPr lang="en-US" dirty="0"/>
          </a:p>
        </p:txBody>
      </p:sp>
    </p:spTree>
    <p:extLst>
      <p:ext uri="{BB962C8B-B14F-4D97-AF65-F5344CB8AC3E}">
        <p14:creationId xmlns:p14="http://schemas.microsoft.com/office/powerpoint/2010/main" val="1534383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en-US" dirty="0" smtClean="0">
                <a:solidFill>
                  <a:srgbClr val="CC3300"/>
                </a:solidFill>
              </a:rPr>
              <a:t/>
            </a:r>
            <a:br>
              <a:rPr lang="en-US" altLang="en-US" dirty="0" smtClean="0">
                <a:solidFill>
                  <a:srgbClr val="CC3300"/>
                </a:solidFill>
              </a:rPr>
            </a:br>
            <a:r>
              <a:rPr lang="en-US" altLang="en-US" dirty="0" smtClean="0">
                <a:solidFill>
                  <a:srgbClr val="CC3300"/>
                </a:solidFill>
              </a:rPr>
              <a:t>Blind </a:t>
            </a:r>
            <a:r>
              <a:rPr lang="en-US" altLang="en-US" dirty="0">
                <a:solidFill>
                  <a:srgbClr val="CC3300"/>
                </a:solidFill>
              </a:rPr>
              <a:t>Method</a:t>
            </a:r>
            <a:br>
              <a:rPr lang="en-US" altLang="en-US" dirty="0">
                <a:solidFill>
                  <a:srgbClr val="CC3300"/>
                </a:solidFill>
              </a:rPr>
            </a:br>
            <a:endParaRPr lang="en-US" dirty="0"/>
          </a:p>
        </p:txBody>
      </p:sp>
      <p:sp>
        <p:nvSpPr>
          <p:cNvPr id="3" name="Content Placeholder 2"/>
          <p:cNvSpPr>
            <a:spLocks noGrp="1"/>
          </p:cNvSpPr>
          <p:nvPr>
            <p:ph idx="1"/>
          </p:nvPr>
        </p:nvSpPr>
        <p:spPr/>
        <p:txBody>
          <a:bodyPr/>
          <a:lstStyle/>
          <a:p>
            <a:r>
              <a:rPr lang="en-US" altLang="en-US" dirty="0" smtClean="0"/>
              <a:t>Introduce </a:t>
            </a:r>
            <a:r>
              <a:rPr lang="en-US" altLang="en-US" dirty="0"/>
              <a:t>your hand with device</a:t>
            </a:r>
          </a:p>
          <a:p>
            <a:pPr>
              <a:buNone/>
            </a:pPr>
            <a:r>
              <a:rPr lang="en-US" altLang="en-US" sz="3200" dirty="0" smtClean="0"/>
              <a:t>    Or </a:t>
            </a:r>
            <a:r>
              <a:rPr lang="en-US" altLang="en-US" sz="3200" dirty="0"/>
              <a:t>with a long forceps</a:t>
            </a:r>
          </a:p>
          <a:p>
            <a:pPr>
              <a:buNone/>
            </a:pPr>
            <a:r>
              <a:rPr lang="en-US" altLang="en-US" sz="3200" dirty="0"/>
              <a:t> </a:t>
            </a:r>
            <a:r>
              <a:rPr lang="en-US" altLang="en-US" dirty="0"/>
              <a:t>Then fill till no space</a:t>
            </a:r>
          </a:p>
          <a:p>
            <a:r>
              <a:rPr lang="en-US" altLang="en-US" dirty="0"/>
              <a:t>Go out with your hand or </a:t>
            </a:r>
            <a:r>
              <a:rPr lang="en-US" altLang="en-US" sz="3200" dirty="0"/>
              <a:t>a long forceps </a:t>
            </a:r>
            <a:endParaRPr lang="en-US" altLang="en-US" dirty="0"/>
          </a:p>
          <a:p>
            <a:r>
              <a:rPr lang="en-US" altLang="en-US" dirty="0"/>
              <a:t>Continue filling till Bleeding  reduced considerably, further inflation was stopped</a:t>
            </a:r>
          </a:p>
          <a:p>
            <a:pPr>
              <a:buNone/>
            </a:pPr>
            <a:r>
              <a:rPr lang="en-US" altLang="en-US" dirty="0"/>
              <a:t> </a:t>
            </a:r>
          </a:p>
          <a:p>
            <a:endParaRPr lang="en-US" dirty="0"/>
          </a:p>
        </p:txBody>
      </p:sp>
    </p:spTree>
    <p:extLst>
      <p:ext uri="{BB962C8B-B14F-4D97-AF65-F5344CB8AC3E}">
        <p14:creationId xmlns:p14="http://schemas.microsoft.com/office/powerpoint/2010/main" val="1173991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en-US" dirty="0" smtClean="0">
                <a:solidFill>
                  <a:srgbClr val="CC3300"/>
                </a:solidFill>
              </a:rPr>
              <a:t/>
            </a:r>
            <a:br>
              <a:rPr lang="en-US" altLang="en-US" dirty="0" smtClean="0">
                <a:solidFill>
                  <a:srgbClr val="CC3300"/>
                </a:solidFill>
              </a:rPr>
            </a:br>
            <a:r>
              <a:rPr lang="en-US" altLang="en-US" dirty="0" smtClean="0">
                <a:solidFill>
                  <a:srgbClr val="CC3300"/>
                </a:solidFill>
              </a:rPr>
              <a:t>Under </a:t>
            </a:r>
            <a:r>
              <a:rPr lang="en-US" altLang="en-US" dirty="0">
                <a:solidFill>
                  <a:srgbClr val="CC3300"/>
                </a:solidFill>
              </a:rPr>
              <a:t>Vision Method</a:t>
            </a:r>
            <a:br>
              <a:rPr lang="en-US" altLang="en-US" dirty="0">
                <a:solidFill>
                  <a:srgbClr val="CC3300"/>
                </a:solidFill>
              </a:rPr>
            </a:br>
            <a:endParaRPr lang="en-US" dirty="0"/>
          </a:p>
        </p:txBody>
      </p:sp>
      <p:sp>
        <p:nvSpPr>
          <p:cNvPr id="3" name="Content Placeholder 2"/>
          <p:cNvSpPr>
            <a:spLocks noGrp="1"/>
          </p:cNvSpPr>
          <p:nvPr>
            <p:ph idx="1"/>
          </p:nvPr>
        </p:nvSpPr>
        <p:spPr/>
        <p:txBody>
          <a:bodyPr/>
          <a:lstStyle/>
          <a:p>
            <a:r>
              <a:rPr lang="en-US" altLang="en-US" dirty="0" smtClean="0"/>
              <a:t>Grasp </a:t>
            </a:r>
            <a:r>
              <a:rPr lang="en-US" altLang="en-US" dirty="0"/>
              <a:t>Anterior and Posterior lips of cervix with 2 ovum forceps</a:t>
            </a:r>
          </a:p>
          <a:p>
            <a:r>
              <a:rPr lang="en-US" altLang="en-US" dirty="0"/>
              <a:t>Then introduce it</a:t>
            </a:r>
          </a:p>
          <a:p>
            <a:r>
              <a:rPr lang="en-US" altLang="en-US" dirty="0"/>
              <a:t>Fill till balloon appears at cervix</a:t>
            </a:r>
            <a:r>
              <a:rPr lang="ar-SA" altLang="en-US" dirty="0"/>
              <a:t> </a:t>
            </a:r>
            <a:r>
              <a:rPr lang="en-US" altLang="en-US" dirty="0"/>
              <a:t>Bleeding  reduced considerably, further inflation was stopped</a:t>
            </a:r>
            <a:r>
              <a:rPr lang="en-US" altLang="en-US" sz="3200" dirty="0"/>
              <a:t> </a:t>
            </a:r>
          </a:p>
          <a:p>
            <a:endParaRPr lang="en-US" dirty="0"/>
          </a:p>
        </p:txBody>
      </p:sp>
    </p:spTree>
    <p:extLst>
      <p:ext uri="{BB962C8B-B14F-4D97-AF65-F5344CB8AC3E}">
        <p14:creationId xmlns:p14="http://schemas.microsoft.com/office/powerpoint/2010/main" val="729881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altLang="en-US" dirty="0" smtClean="0">
                <a:solidFill>
                  <a:srgbClr val="CC3300"/>
                </a:solidFill>
              </a:rPr>
              <a:t/>
            </a:r>
            <a:br>
              <a:rPr lang="en-US" altLang="en-US" dirty="0" smtClean="0">
                <a:solidFill>
                  <a:srgbClr val="CC3300"/>
                </a:solidFill>
              </a:rPr>
            </a:br>
            <a:r>
              <a:rPr lang="en-US" altLang="en-US" dirty="0" smtClean="0">
                <a:solidFill>
                  <a:srgbClr val="CC3300"/>
                </a:solidFill>
              </a:rPr>
              <a:t>Under </a:t>
            </a:r>
            <a:r>
              <a:rPr lang="en-US" altLang="en-US" dirty="0">
                <a:solidFill>
                  <a:srgbClr val="CC3300"/>
                </a:solidFill>
              </a:rPr>
              <a:t>Ultrasound Guidance</a:t>
            </a:r>
            <a:br>
              <a:rPr lang="en-US" altLang="en-US" dirty="0">
                <a:solidFill>
                  <a:srgbClr val="CC3300"/>
                </a:solidFill>
              </a:rPr>
            </a:br>
            <a:endParaRPr lang="en-US" dirty="0"/>
          </a:p>
        </p:txBody>
      </p:sp>
      <p:sp>
        <p:nvSpPr>
          <p:cNvPr id="3" name="Content Placeholder 2"/>
          <p:cNvSpPr>
            <a:spLocks noGrp="1"/>
          </p:cNvSpPr>
          <p:nvPr>
            <p:ph idx="1"/>
          </p:nvPr>
        </p:nvSpPr>
        <p:spPr/>
        <p:txBody>
          <a:bodyPr/>
          <a:lstStyle/>
          <a:p>
            <a:r>
              <a:rPr lang="en-US" altLang="en-US" dirty="0" smtClean="0"/>
              <a:t>Insert </a:t>
            </a:r>
            <a:r>
              <a:rPr lang="en-US" altLang="en-US" dirty="0"/>
              <a:t>the catheter </a:t>
            </a:r>
            <a:r>
              <a:rPr lang="en-US" altLang="en-US" dirty="0" err="1"/>
              <a:t>transvaginally</a:t>
            </a:r>
            <a:r>
              <a:rPr lang="en-US" altLang="en-US" dirty="0"/>
              <a:t> under ultrasound guidance </a:t>
            </a:r>
            <a:r>
              <a:rPr lang="en-US" altLang="en-US" dirty="0" err="1"/>
              <a:t>to:Assure</a:t>
            </a:r>
            <a:r>
              <a:rPr lang="en-US" altLang="en-US" dirty="0"/>
              <a:t> that the uterus is clear of any retained placental fragments, arterial bleeding, or lacerations.</a:t>
            </a:r>
          </a:p>
          <a:p>
            <a:r>
              <a:rPr lang="en-US" altLang="en-US" dirty="0"/>
              <a:t>Determine approximate uterine volume by ultrasound</a:t>
            </a:r>
          </a:p>
          <a:p>
            <a:endParaRPr lang="en-US" dirty="0"/>
          </a:p>
        </p:txBody>
      </p:sp>
    </p:spTree>
    <p:extLst>
      <p:ext uri="{BB962C8B-B14F-4D97-AF65-F5344CB8AC3E}">
        <p14:creationId xmlns:p14="http://schemas.microsoft.com/office/powerpoint/2010/main" val="2929447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a:xfrm>
            <a:off x="2100263" y="0"/>
            <a:ext cx="7772400" cy="1143000"/>
          </a:xfrm>
        </p:spPr>
        <p:txBody>
          <a:bodyPr/>
          <a:lstStyle/>
          <a:p>
            <a:pPr algn="ctr"/>
            <a:r>
              <a:rPr lang="en-US" altLang="en-US" dirty="0" smtClean="0"/>
              <a:t>Methods </a:t>
            </a:r>
            <a:r>
              <a:rPr lang="en-US" altLang="en-US" dirty="0"/>
              <a:t>of </a:t>
            </a:r>
            <a:r>
              <a:rPr lang="en-US" altLang="en-US" dirty="0" smtClean="0"/>
              <a:t>vaginal Application</a:t>
            </a:r>
            <a:endParaRPr lang="en-US" altLang="en-US" dirty="0"/>
          </a:p>
        </p:txBody>
      </p:sp>
      <p:sp>
        <p:nvSpPr>
          <p:cNvPr id="258051" name="Rectangle 3"/>
          <p:cNvSpPr>
            <a:spLocks noGrp="1" noChangeArrowheads="1"/>
          </p:cNvSpPr>
          <p:nvPr>
            <p:ph type="body" sz="half" idx="1"/>
          </p:nvPr>
        </p:nvSpPr>
        <p:spPr>
          <a:xfrm>
            <a:off x="1919288" y="1089026"/>
            <a:ext cx="2736850" cy="5324653"/>
          </a:xfrm>
        </p:spPr>
        <p:txBody>
          <a:bodyPr/>
          <a:lstStyle/>
          <a:p>
            <a:pPr algn="l" rtl="0">
              <a:lnSpc>
                <a:spcPct val="90000"/>
              </a:lnSpc>
            </a:pPr>
            <a:r>
              <a:rPr lang="en-US" altLang="en-US" dirty="0">
                <a:solidFill>
                  <a:srgbClr val="CC3300"/>
                </a:solidFill>
              </a:rPr>
              <a:t>Blind Method</a:t>
            </a:r>
          </a:p>
          <a:p>
            <a:pPr algn="l" rtl="0">
              <a:lnSpc>
                <a:spcPct val="90000"/>
              </a:lnSpc>
            </a:pPr>
            <a:r>
              <a:rPr lang="en-US" altLang="en-US" sz="2000" dirty="0"/>
              <a:t>Introduce your hand with </a:t>
            </a:r>
            <a:r>
              <a:rPr lang="en-US" altLang="en-US" sz="2000" dirty="0" smtClean="0"/>
              <a:t>device</a:t>
            </a:r>
            <a:endParaRPr lang="en-US" altLang="en-US" sz="2000" dirty="0"/>
          </a:p>
          <a:p>
            <a:pPr algn="l" rtl="0">
              <a:lnSpc>
                <a:spcPct val="90000"/>
              </a:lnSpc>
              <a:buFontTx/>
              <a:buNone/>
            </a:pPr>
            <a:r>
              <a:rPr lang="en-US" altLang="en-US" sz="2400" dirty="0"/>
              <a:t>Or </a:t>
            </a:r>
            <a:r>
              <a:rPr lang="en-US" altLang="en-US" sz="2400" dirty="0" smtClean="0"/>
              <a:t>with a </a:t>
            </a:r>
            <a:r>
              <a:rPr lang="en-US" altLang="en-US" sz="2400" dirty="0"/>
              <a:t>long </a:t>
            </a:r>
            <a:r>
              <a:rPr lang="en-US" altLang="en-US" sz="2400" dirty="0" smtClean="0"/>
              <a:t>forceps</a:t>
            </a:r>
          </a:p>
          <a:p>
            <a:pPr algn="l" rtl="0">
              <a:lnSpc>
                <a:spcPct val="90000"/>
              </a:lnSpc>
              <a:buFontTx/>
              <a:buNone/>
            </a:pPr>
            <a:r>
              <a:rPr lang="en-US" altLang="en-US" sz="2400" dirty="0" smtClean="0"/>
              <a:t> </a:t>
            </a:r>
            <a:r>
              <a:rPr lang="en-US" altLang="en-US" sz="2000" dirty="0"/>
              <a:t>Then fill till no space</a:t>
            </a:r>
          </a:p>
          <a:p>
            <a:pPr algn="l" rtl="0">
              <a:lnSpc>
                <a:spcPct val="90000"/>
              </a:lnSpc>
            </a:pPr>
            <a:r>
              <a:rPr lang="en-US" altLang="en-US" sz="2000" dirty="0"/>
              <a:t>Go out with your hand or </a:t>
            </a:r>
            <a:r>
              <a:rPr lang="en-US" altLang="en-US" sz="2400" dirty="0"/>
              <a:t>a long forceps </a:t>
            </a:r>
            <a:endParaRPr lang="en-US" altLang="en-US" sz="2000" dirty="0"/>
          </a:p>
          <a:p>
            <a:pPr algn="l" rtl="0">
              <a:lnSpc>
                <a:spcPct val="90000"/>
              </a:lnSpc>
            </a:pPr>
            <a:r>
              <a:rPr lang="en-US" altLang="en-US" sz="2000" dirty="0"/>
              <a:t>Continue filling till Bleeding  reduced considerably, further inflation was stopped</a:t>
            </a:r>
          </a:p>
          <a:p>
            <a:pPr algn="l" rtl="0">
              <a:lnSpc>
                <a:spcPct val="90000"/>
              </a:lnSpc>
              <a:buFontTx/>
              <a:buNone/>
            </a:pPr>
            <a:r>
              <a:rPr lang="en-US" altLang="en-US" dirty="0"/>
              <a:t> </a:t>
            </a:r>
          </a:p>
        </p:txBody>
      </p:sp>
      <p:sp>
        <p:nvSpPr>
          <p:cNvPr id="258052" name="Rectangle 4"/>
          <p:cNvSpPr>
            <a:spLocks noGrp="1" noChangeArrowheads="1"/>
          </p:cNvSpPr>
          <p:nvPr>
            <p:ph type="body" sz="half" idx="2"/>
          </p:nvPr>
        </p:nvSpPr>
        <p:spPr>
          <a:xfrm>
            <a:off x="4764088" y="1089026"/>
            <a:ext cx="2952750" cy="5768975"/>
          </a:xfrm>
        </p:spPr>
        <p:txBody>
          <a:bodyPr/>
          <a:lstStyle/>
          <a:p>
            <a:pPr algn="l" rtl="0">
              <a:lnSpc>
                <a:spcPct val="90000"/>
              </a:lnSpc>
            </a:pPr>
            <a:r>
              <a:rPr lang="en-US" altLang="en-US" dirty="0">
                <a:solidFill>
                  <a:srgbClr val="CC3300"/>
                </a:solidFill>
              </a:rPr>
              <a:t>Under Vision Method</a:t>
            </a:r>
          </a:p>
          <a:p>
            <a:pPr algn="l" rtl="0">
              <a:lnSpc>
                <a:spcPct val="90000"/>
              </a:lnSpc>
            </a:pPr>
            <a:r>
              <a:rPr lang="en-US" altLang="en-US" sz="2000" dirty="0"/>
              <a:t>Grasp Anterior and Posterior lips of cervix with 2 ovum forceps</a:t>
            </a:r>
          </a:p>
          <a:p>
            <a:pPr algn="l" rtl="0">
              <a:lnSpc>
                <a:spcPct val="90000"/>
              </a:lnSpc>
            </a:pPr>
            <a:r>
              <a:rPr lang="en-US" altLang="en-US" sz="2000" dirty="0"/>
              <a:t>Then introduce it</a:t>
            </a:r>
          </a:p>
          <a:p>
            <a:pPr algn="l" rtl="0">
              <a:lnSpc>
                <a:spcPct val="90000"/>
              </a:lnSpc>
            </a:pPr>
            <a:r>
              <a:rPr lang="en-US" altLang="en-US" sz="2000" dirty="0"/>
              <a:t>Fill till balloon appears at cervix</a:t>
            </a:r>
            <a:r>
              <a:rPr lang="ar-SA" altLang="en-US" sz="2000" dirty="0"/>
              <a:t> </a:t>
            </a:r>
            <a:r>
              <a:rPr lang="en-US" altLang="en-US" sz="2000" dirty="0"/>
              <a:t>Bleeding  reduced considerably, further inflation was stopped</a:t>
            </a:r>
            <a:r>
              <a:rPr lang="en-US" altLang="en-US" sz="2400" dirty="0"/>
              <a:t> </a:t>
            </a:r>
          </a:p>
          <a:p>
            <a:pPr algn="l" rtl="0">
              <a:lnSpc>
                <a:spcPct val="90000"/>
              </a:lnSpc>
            </a:pPr>
            <a:endParaRPr lang="en-US" altLang="en-US" sz="2400" dirty="0"/>
          </a:p>
        </p:txBody>
      </p:sp>
      <p:pic>
        <p:nvPicPr>
          <p:cNvPr id="258053" name="Picture 5" descr="art-mgm45989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551" y="5110164"/>
            <a:ext cx="2460625" cy="174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4" name="Rectangle 6"/>
          <p:cNvSpPr>
            <a:spLocks noChangeArrowheads="1"/>
          </p:cNvSpPr>
          <p:nvPr/>
        </p:nvSpPr>
        <p:spPr bwMode="auto">
          <a:xfrm>
            <a:off x="7931150" y="1089026"/>
            <a:ext cx="2736850" cy="576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r">
              <a:spcBef>
                <a:spcPct val="20000"/>
              </a:spcBef>
              <a:buChar char="•"/>
              <a:defRPr sz="2800">
                <a:solidFill>
                  <a:schemeClr val="tx1"/>
                </a:solidFill>
                <a:latin typeface="Times New Roman" panose="02020603050405020304" pitchFamily="18" charset="0"/>
                <a:cs typeface="Arial" panose="020B0604020202020204" pitchFamily="34" charset="0"/>
              </a:defRPr>
            </a:lvl1pPr>
            <a:lvl2pPr marL="742950" indent="-285750" algn="r">
              <a:spcBef>
                <a:spcPct val="20000"/>
              </a:spcBef>
              <a:buChar char="–"/>
              <a:defRPr sz="2400">
                <a:solidFill>
                  <a:schemeClr val="tx1"/>
                </a:solidFill>
                <a:latin typeface="Times New Roman" panose="02020603050405020304" pitchFamily="18" charset="0"/>
                <a:cs typeface="Arial" panose="020B0604020202020204" pitchFamily="34" charset="0"/>
              </a:defRPr>
            </a:lvl2pPr>
            <a:lvl3pPr marL="1143000" indent="-228600" algn="r">
              <a:spcBef>
                <a:spcPct val="20000"/>
              </a:spcBef>
              <a:buChar char="•"/>
              <a:defRPr sz="2000">
                <a:solidFill>
                  <a:schemeClr val="tx1"/>
                </a:solidFill>
                <a:latin typeface="Times New Roman" panose="02020603050405020304" pitchFamily="18" charset="0"/>
                <a:cs typeface="Arial" panose="020B0604020202020204" pitchFamily="34" charset="0"/>
              </a:defRPr>
            </a:lvl3pPr>
            <a:lvl4pPr marL="1600200" indent="-228600" algn="r">
              <a:spcBef>
                <a:spcPct val="20000"/>
              </a:spcBef>
              <a:buChar char="–"/>
              <a:defRPr>
                <a:solidFill>
                  <a:schemeClr val="tx1"/>
                </a:solidFill>
                <a:latin typeface="Times New Roman" panose="02020603050405020304" pitchFamily="18" charset="0"/>
                <a:cs typeface="Arial" panose="020B0604020202020204" pitchFamily="34" charset="0"/>
              </a:defRPr>
            </a:lvl4pPr>
            <a:lvl5pPr marL="2057400" indent="-228600" algn="r">
              <a:spcBef>
                <a:spcPct val="20000"/>
              </a:spcBef>
              <a:buChar char="»"/>
              <a:defRPr>
                <a:solidFill>
                  <a:schemeClr val="tx1"/>
                </a:solidFill>
                <a:latin typeface="Times New Roman" panose="02020603050405020304" pitchFamily="18" charset="0"/>
                <a:cs typeface="Arial" panose="020B0604020202020204" pitchFamily="34" charset="0"/>
              </a:defRPr>
            </a:lvl5pPr>
            <a:lvl6pPr marL="2514600" indent="-228600" algn="r" rtl="1" fontAlgn="base">
              <a:spcBef>
                <a:spcPct val="20000"/>
              </a:spcBef>
              <a:spcAft>
                <a:spcPct val="0"/>
              </a:spcAft>
              <a:buChar char="»"/>
              <a:defRPr>
                <a:solidFill>
                  <a:schemeClr val="tx1"/>
                </a:solidFill>
                <a:latin typeface="Times New Roman" panose="02020603050405020304" pitchFamily="18" charset="0"/>
                <a:cs typeface="Arial" panose="020B0604020202020204" pitchFamily="34" charset="0"/>
              </a:defRPr>
            </a:lvl6pPr>
            <a:lvl7pPr marL="2971800" indent="-228600" algn="r" rtl="1" fontAlgn="base">
              <a:spcBef>
                <a:spcPct val="20000"/>
              </a:spcBef>
              <a:spcAft>
                <a:spcPct val="0"/>
              </a:spcAft>
              <a:buChar char="»"/>
              <a:defRPr>
                <a:solidFill>
                  <a:schemeClr val="tx1"/>
                </a:solidFill>
                <a:latin typeface="Times New Roman" panose="02020603050405020304" pitchFamily="18" charset="0"/>
                <a:cs typeface="Arial" panose="020B0604020202020204" pitchFamily="34" charset="0"/>
              </a:defRPr>
            </a:lvl7pPr>
            <a:lvl8pPr marL="3429000" indent="-228600" algn="r" rtl="1" fontAlgn="base">
              <a:spcBef>
                <a:spcPct val="20000"/>
              </a:spcBef>
              <a:spcAft>
                <a:spcPct val="0"/>
              </a:spcAft>
              <a:buChar char="»"/>
              <a:defRPr>
                <a:solidFill>
                  <a:schemeClr val="tx1"/>
                </a:solidFill>
                <a:latin typeface="Times New Roman" panose="02020603050405020304" pitchFamily="18" charset="0"/>
                <a:cs typeface="Arial" panose="020B0604020202020204" pitchFamily="34" charset="0"/>
              </a:defRPr>
            </a:lvl8pPr>
            <a:lvl9pPr marL="3886200" indent="-228600" algn="r" rtl="1" fontAlgn="base">
              <a:spcBef>
                <a:spcPct val="20000"/>
              </a:spcBef>
              <a:spcAft>
                <a:spcPct val="0"/>
              </a:spcAft>
              <a:buChar char="»"/>
              <a:defRPr>
                <a:solidFill>
                  <a:schemeClr val="tx1"/>
                </a:solidFill>
                <a:latin typeface="Times New Roman" panose="02020603050405020304" pitchFamily="18" charset="0"/>
                <a:cs typeface="Arial" panose="020B0604020202020204" pitchFamily="34" charset="0"/>
              </a:defRPr>
            </a:lvl9pPr>
          </a:lstStyle>
          <a:p>
            <a:pPr algn="l" rtl="0">
              <a:lnSpc>
                <a:spcPct val="90000"/>
              </a:lnSpc>
            </a:pPr>
            <a:r>
              <a:rPr lang="en-US" altLang="en-US" dirty="0">
                <a:solidFill>
                  <a:srgbClr val="CC3300"/>
                </a:solidFill>
              </a:rPr>
              <a:t>Under Ultrasound Guidance</a:t>
            </a:r>
          </a:p>
          <a:p>
            <a:pPr algn="l" rtl="0">
              <a:lnSpc>
                <a:spcPct val="90000"/>
              </a:lnSpc>
            </a:pPr>
            <a:r>
              <a:rPr lang="en-US" altLang="en-US" sz="2000" dirty="0"/>
              <a:t>Insert the catheter </a:t>
            </a:r>
            <a:r>
              <a:rPr lang="en-US" altLang="en-US" sz="2000" dirty="0" err="1"/>
              <a:t>transvaginally</a:t>
            </a:r>
            <a:r>
              <a:rPr lang="en-US" altLang="en-US" sz="2000" dirty="0"/>
              <a:t> under ultrasound guidance </a:t>
            </a:r>
            <a:r>
              <a:rPr lang="en-US" altLang="en-US" sz="2000" dirty="0" err="1"/>
              <a:t>to:Assure</a:t>
            </a:r>
            <a:r>
              <a:rPr lang="en-US" altLang="en-US" sz="2000" dirty="0"/>
              <a:t> that the uterus is clear of any retained placental fragments, arterial bleeding, or lacerations.</a:t>
            </a:r>
          </a:p>
          <a:p>
            <a:pPr algn="l" rtl="0">
              <a:lnSpc>
                <a:spcPct val="90000"/>
              </a:lnSpc>
            </a:pPr>
            <a:r>
              <a:rPr lang="en-US" altLang="en-US" sz="2000" dirty="0"/>
              <a:t>Determine approximate uterine volume by ultrasound</a:t>
            </a:r>
          </a:p>
        </p:txBody>
      </p:sp>
    </p:spTree>
    <p:extLst>
      <p:ext uri="{BB962C8B-B14F-4D97-AF65-F5344CB8AC3E}">
        <p14:creationId xmlns:p14="http://schemas.microsoft.com/office/powerpoint/2010/main" val="8571880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en-US" dirty="0"/>
              <a:t>Method of </a:t>
            </a:r>
            <a:r>
              <a:rPr lang="en-US" altLang="en-US" dirty="0" err="1" smtClean="0"/>
              <a:t>TransAbdominal</a:t>
            </a:r>
            <a:r>
              <a:rPr lang="en-US" altLang="en-US" dirty="0" smtClean="0"/>
              <a:t> </a:t>
            </a:r>
            <a:r>
              <a:rPr lang="en-US" altLang="en-US" dirty="0"/>
              <a:t>Application</a:t>
            </a:r>
            <a:endParaRPr lang="en-US" dirty="0"/>
          </a:p>
        </p:txBody>
      </p:sp>
      <p:sp>
        <p:nvSpPr>
          <p:cNvPr id="3" name="Content Placeholder 2"/>
          <p:cNvSpPr>
            <a:spLocks noGrp="1"/>
          </p:cNvSpPr>
          <p:nvPr>
            <p:ph idx="1"/>
          </p:nvPr>
        </p:nvSpPr>
        <p:spPr/>
        <p:txBody>
          <a:bodyPr>
            <a:normAutofit lnSpcReduction="10000"/>
          </a:bodyPr>
          <a:lstStyle/>
          <a:p>
            <a:r>
              <a:rPr lang="en-US" dirty="0"/>
              <a:t>Determine that the uterus is clear of any </a:t>
            </a:r>
            <a:r>
              <a:rPr lang="en-US" dirty="0" smtClean="0"/>
              <a:t>retained placental </a:t>
            </a:r>
            <a:r>
              <a:rPr lang="en-US" dirty="0"/>
              <a:t>fragments, arterial bleeding, </a:t>
            </a:r>
            <a:r>
              <a:rPr lang="en-US" dirty="0" smtClean="0"/>
              <a:t>or lacerations</a:t>
            </a:r>
            <a:r>
              <a:rPr lang="en-US" dirty="0"/>
              <a:t>.</a:t>
            </a:r>
          </a:p>
          <a:p>
            <a:r>
              <a:rPr lang="en-US" dirty="0" smtClean="0"/>
              <a:t> </a:t>
            </a:r>
            <a:r>
              <a:rPr lang="en-US" dirty="0"/>
              <a:t>Determine uterine volume by </a:t>
            </a:r>
            <a:r>
              <a:rPr lang="en-US" dirty="0" smtClean="0"/>
              <a:t>intraoperative direct </a:t>
            </a:r>
            <a:r>
              <a:rPr lang="en-US" dirty="0"/>
              <a:t>examination.</a:t>
            </a:r>
          </a:p>
          <a:p>
            <a:r>
              <a:rPr lang="en-US" dirty="0" smtClean="0"/>
              <a:t>From </a:t>
            </a:r>
            <a:r>
              <a:rPr lang="en-US" dirty="0"/>
              <a:t>above (via access of the </a:t>
            </a:r>
            <a:r>
              <a:rPr lang="en-US" dirty="0" smtClean="0"/>
              <a:t>cesarean incision</a:t>
            </a:r>
            <a:r>
              <a:rPr lang="en-US" dirty="0"/>
              <a:t>), put the </a:t>
            </a:r>
            <a:r>
              <a:rPr lang="en-US" dirty="0" smtClean="0"/>
              <a:t>glove </a:t>
            </a:r>
            <a:r>
              <a:rPr lang="en-US" dirty="0"/>
              <a:t>partly in the </a:t>
            </a:r>
            <a:r>
              <a:rPr lang="en-US" dirty="0" smtClean="0"/>
              <a:t>uterine cavity</a:t>
            </a:r>
          </a:p>
          <a:p>
            <a:r>
              <a:rPr lang="en-US" dirty="0"/>
              <a:t>Have an assistant pull the Foley catheter </a:t>
            </a:r>
            <a:r>
              <a:rPr lang="en-US" dirty="0" smtClean="0"/>
              <a:t>through the </a:t>
            </a:r>
            <a:r>
              <a:rPr lang="en-US" dirty="0"/>
              <a:t>cervix and the vaginal canal and make sure </a:t>
            </a:r>
            <a:r>
              <a:rPr lang="en-US" dirty="0" smtClean="0"/>
              <a:t>the glove </a:t>
            </a:r>
            <a:r>
              <a:rPr lang="en-US" dirty="0"/>
              <a:t>is entirely in the uterine cavity.</a:t>
            </a:r>
          </a:p>
          <a:p>
            <a:r>
              <a:rPr lang="en-US" dirty="0" smtClean="0"/>
              <a:t> </a:t>
            </a:r>
            <a:r>
              <a:rPr lang="en-US" dirty="0"/>
              <a:t>Close the incision per normal procedure, taking </a:t>
            </a:r>
            <a:r>
              <a:rPr lang="en-US" dirty="0" smtClean="0"/>
              <a:t>care to </a:t>
            </a:r>
            <a:r>
              <a:rPr lang="en-US" dirty="0"/>
              <a:t>avoid puncturing the </a:t>
            </a:r>
            <a:r>
              <a:rPr lang="en-US" dirty="0" smtClean="0"/>
              <a:t>glove </a:t>
            </a:r>
            <a:r>
              <a:rPr lang="en-US" dirty="0"/>
              <a:t>while suturing.</a:t>
            </a:r>
          </a:p>
          <a:p>
            <a:r>
              <a:rPr lang="en-US" dirty="0" smtClean="0"/>
              <a:t>Inflate </a:t>
            </a:r>
            <a:r>
              <a:rPr lang="en-US" dirty="0"/>
              <a:t>the </a:t>
            </a:r>
            <a:r>
              <a:rPr lang="en-US" dirty="0" smtClean="0"/>
              <a:t>glove </a:t>
            </a:r>
            <a:r>
              <a:rPr lang="en-US" dirty="0"/>
              <a:t>by connecting </a:t>
            </a:r>
            <a:r>
              <a:rPr lang="en-US" dirty="0" smtClean="0"/>
              <a:t>end of catheter </a:t>
            </a:r>
            <a:r>
              <a:rPr lang="en-US" dirty="0"/>
              <a:t>to </a:t>
            </a:r>
            <a:r>
              <a:rPr lang="en-US" dirty="0" smtClean="0"/>
              <a:t>syringe with saline</a:t>
            </a:r>
            <a:r>
              <a:rPr lang="en-US" dirty="0"/>
              <a:t>.</a:t>
            </a:r>
          </a:p>
        </p:txBody>
      </p:sp>
    </p:spTree>
    <p:extLst>
      <p:ext uri="{BB962C8B-B14F-4D97-AF65-F5344CB8AC3E}">
        <p14:creationId xmlns:p14="http://schemas.microsoft.com/office/powerpoint/2010/main" val="32175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Post uterine </a:t>
            </a:r>
            <a:r>
              <a:rPr lang="en-US" b="1" dirty="0" smtClean="0"/>
              <a:t>Compression Suture Application</a:t>
            </a:r>
            <a:r>
              <a:rPr lang="en-US" b="1" dirty="0" smtClean="0"/>
              <a:t/>
            </a:r>
            <a:br>
              <a:rPr lang="en-US" b="1" dirty="0" smtClean="0"/>
            </a:br>
            <a:r>
              <a:rPr lang="en-US" b="1" dirty="0" smtClean="0"/>
              <a:t>(Uterine Sandwich</a:t>
            </a:r>
            <a:r>
              <a:rPr lang="en-US" b="1" dirty="0"/>
              <a:t>' </a:t>
            </a:r>
            <a:r>
              <a:rPr lang="en-US" b="1" dirty="0" smtClean="0"/>
              <a:t>Technique) </a:t>
            </a:r>
            <a:endParaRPr lang="en-US" dirty="0"/>
          </a:p>
        </p:txBody>
      </p:sp>
      <p:sp>
        <p:nvSpPr>
          <p:cNvPr id="3" name="Content Placeholder 2"/>
          <p:cNvSpPr>
            <a:spLocks noGrp="1"/>
          </p:cNvSpPr>
          <p:nvPr>
            <p:ph idx="1"/>
          </p:nvPr>
        </p:nvSpPr>
        <p:spPr/>
        <p:txBody>
          <a:bodyPr/>
          <a:lstStyle/>
          <a:p>
            <a:r>
              <a:rPr lang="en-US" dirty="0" smtClean="0"/>
              <a:t>It is combining </a:t>
            </a:r>
            <a:r>
              <a:rPr lang="en-US" dirty="0"/>
              <a:t>Hayman external compression suture  </a:t>
            </a:r>
            <a:r>
              <a:rPr lang="en-US" dirty="0" smtClean="0"/>
              <a:t>with intrauterine </a:t>
            </a:r>
            <a:r>
              <a:rPr lang="en-US" dirty="0" err="1" smtClean="0"/>
              <a:t>Hennawy</a:t>
            </a:r>
            <a:r>
              <a:rPr lang="en-US" dirty="0" smtClean="0"/>
              <a:t> Glove Tamponade Balloon Catheter</a:t>
            </a:r>
          </a:p>
          <a:p>
            <a:pPr marL="0" indent="0">
              <a:buNone/>
            </a:pPr>
            <a:r>
              <a:rPr lang="en-US" dirty="0"/>
              <a:t> (uterine incision was already present, the </a:t>
            </a:r>
            <a:r>
              <a:rPr lang="en-US" dirty="0" err="1" smtClean="0"/>
              <a:t>Hennawy</a:t>
            </a:r>
            <a:r>
              <a:rPr lang="en-US" dirty="0" smtClean="0"/>
              <a:t> Glove </a:t>
            </a:r>
            <a:r>
              <a:rPr lang="en-US" dirty="0"/>
              <a:t>balloon was introduced abdominally and the caudal end pulled through the cervix into the vagina by an assistant. Only when the compression sutures failed to control bleeding was the balloon </a:t>
            </a:r>
            <a:r>
              <a:rPr lang="en-US" dirty="0" smtClean="0"/>
              <a:t>inflated)</a:t>
            </a:r>
          </a:p>
          <a:p>
            <a:r>
              <a:rPr lang="en-US" dirty="0"/>
              <a:t>A combined method of B-Lynch suture and the intrauterine balloon has also been successfully used in preventing PPH in placenta </a:t>
            </a:r>
            <a:r>
              <a:rPr lang="en-US" dirty="0" err="1"/>
              <a:t>praevia</a:t>
            </a:r>
            <a:r>
              <a:rPr lang="en-US" dirty="0"/>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12192" y="5278192"/>
            <a:ext cx="1579808" cy="1579808"/>
          </a:xfrm>
          <a:prstGeom prst="rect">
            <a:avLst/>
          </a:prstGeom>
        </p:spPr>
      </p:pic>
    </p:spTree>
    <p:extLst>
      <p:ext uri="{BB962C8B-B14F-4D97-AF65-F5344CB8AC3E}">
        <p14:creationId xmlns:p14="http://schemas.microsoft.com/office/powerpoint/2010/main" val="2419057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Inflate Until</a:t>
            </a:r>
            <a:endParaRPr lang="en-US" dirty="0"/>
          </a:p>
        </p:txBody>
      </p:sp>
      <p:sp>
        <p:nvSpPr>
          <p:cNvPr id="3" name="Content Placeholder 2"/>
          <p:cNvSpPr>
            <a:spLocks noGrp="1"/>
          </p:cNvSpPr>
          <p:nvPr>
            <p:ph idx="1"/>
          </p:nvPr>
        </p:nvSpPr>
        <p:spPr>
          <a:xfrm>
            <a:off x="838200" y="1545465"/>
            <a:ext cx="10515600" cy="4631498"/>
          </a:xfrm>
        </p:spPr>
        <p:txBody>
          <a:bodyPr>
            <a:normAutofit fontScale="77500" lnSpcReduction="20000"/>
          </a:bodyPr>
          <a:lstStyle/>
          <a:p>
            <a:r>
              <a:rPr lang="en-US" dirty="0"/>
              <a:t>Uterine </a:t>
            </a:r>
            <a:r>
              <a:rPr lang="en-US" i="1" dirty="0"/>
              <a:t>Balloon Tamponade</a:t>
            </a:r>
            <a:r>
              <a:rPr lang="en-US" dirty="0"/>
              <a:t> </a:t>
            </a:r>
            <a:r>
              <a:rPr lang="en-US" dirty="0" smtClean="0"/>
              <a:t>is  </a:t>
            </a:r>
            <a:r>
              <a:rPr lang="en-US" i="1" dirty="0" smtClean="0"/>
              <a:t>inflated</a:t>
            </a:r>
            <a:r>
              <a:rPr lang="en-US" dirty="0"/>
              <a:t> of warm 0.9 % sodium chloride through one-way </a:t>
            </a:r>
            <a:r>
              <a:rPr lang="en-US" dirty="0" smtClean="0"/>
              <a:t>valve of </a:t>
            </a:r>
            <a:r>
              <a:rPr lang="en-US" dirty="0"/>
              <a:t>the catheter by syringes in the alternating repetitive manner </a:t>
            </a:r>
            <a:r>
              <a:rPr lang="en-US" dirty="0">
                <a:solidFill>
                  <a:srgbClr val="FF0000"/>
                </a:solidFill>
              </a:rPr>
              <a:t>until </a:t>
            </a:r>
            <a:endParaRPr lang="en-US" dirty="0" smtClean="0">
              <a:solidFill>
                <a:srgbClr val="FF0000"/>
              </a:solidFill>
            </a:endParaRPr>
          </a:p>
          <a:p>
            <a:pPr marL="0" indent="0">
              <a:buNone/>
            </a:pPr>
            <a:r>
              <a:rPr lang="en-US" dirty="0" smtClean="0"/>
              <a:t>1- the </a:t>
            </a:r>
            <a:r>
              <a:rPr lang="en-US" i="1" dirty="0"/>
              <a:t>balloon</a:t>
            </a:r>
            <a:r>
              <a:rPr lang="en-US" dirty="0"/>
              <a:t> conforms to the shape of uterus and </a:t>
            </a:r>
            <a:r>
              <a:rPr lang="en-US" dirty="0" smtClean="0"/>
              <a:t>the </a:t>
            </a:r>
            <a:r>
              <a:rPr lang="en-US" dirty="0"/>
              <a:t>uterine fundus become firmly palpable </a:t>
            </a:r>
            <a:endParaRPr lang="en-US" dirty="0" smtClean="0"/>
          </a:p>
          <a:p>
            <a:pPr marL="0" indent="0">
              <a:buNone/>
            </a:pPr>
            <a:r>
              <a:rPr lang="en-US" dirty="0" smtClean="0"/>
              <a:t>2-bleeding </a:t>
            </a:r>
            <a:r>
              <a:rPr lang="en-US" dirty="0"/>
              <a:t>was </a:t>
            </a:r>
            <a:r>
              <a:rPr lang="en-US" dirty="0" smtClean="0"/>
              <a:t>controlled ( </a:t>
            </a:r>
            <a:r>
              <a:rPr lang="en-US" dirty="0"/>
              <a:t>if there is no bleeding through the cervix or through the drainage </a:t>
            </a:r>
            <a:r>
              <a:rPr lang="en-US" dirty="0" smtClean="0"/>
              <a:t>channel </a:t>
            </a:r>
            <a:r>
              <a:rPr lang="en-US" dirty="0"/>
              <a:t>of the balloon </a:t>
            </a:r>
            <a:r>
              <a:rPr lang="en-US" dirty="0" smtClean="0"/>
              <a:t>catheter) </a:t>
            </a:r>
            <a:endParaRPr lang="en-US" dirty="0" smtClean="0"/>
          </a:p>
          <a:p>
            <a:pPr marL="0" indent="0">
              <a:buNone/>
            </a:pPr>
            <a:r>
              <a:rPr lang="en-US" dirty="0" smtClean="0"/>
              <a:t>3-until </a:t>
            </a:r>
            <a:r>
              <a:rPr lang="en-US" dirty="0" smtClean="0"/>
              <a:t>balloon visible </a:t>
            </a:r>
            <a:r>
              <a:rPr lang="en-US" dirty="0"/>
              <a:t>in the cervix </a:t>
            </a:r>
            <a:r>
              <a:rPr lang="en-US" dirty="0" smtClean="0"/>
              <a:t> lumen </a:t>
            </a:r>
            <a:endParaRPr lang="en-US" dirty="0" smtClean="0"/>
          </a:p>
          <a:p>
            <a:pPr marL="0" indent="0">
              <a:buNone/>
            </a:pPr>
            <a:r>
              <a:rPr lang="en-US" dirty="0" smtClean="0"/>
              <a:t>4-Under </a:t>
            </a:r>
            <a:r>
              <a:rPr lang="en-US" dirty="0" smtClean="0"/>
              <a:t>guidance of ultrasound</a:t>
            </a:r>
          </a:p>
          <a:p>
            <a:endParaRPr lang="en-US" dirty="0" smtClean="0"/>
          </a:p>
          <a:p>
            <a:r>
              <a:rPr lang="en-US" dirty="0" smtClean="0"/>
              <a:t>But</a:t>
            </a:r>
            <a:endParaRPr lang="en-US" dirty="0"/>
          </a:p>
          <a:p>
            <a:r>
              <a:rPr lang="en-US" dirty="0">
                <a:solidFill>
                  <a:srgbClr val="FF0000"/>
                </a:solidFill>
              </a:rPr>
              <a:t>minimal amount of uterine distension to accomplish </a:t>
            </a:r>
            <a:r>
              <a:rPr lang="en-US" dirty="0" err="1">
                <a:solidFill>
                  <a:srgbClr val="FF0000"/>
                </a:solidFill>
              </a:rPr>
              <a:t>haemostasis</a:t>
            </a:r>
            <a:r>
              <a:rPr lang="en-US" dirty="0">
                <a:solidFill>
                  <a:srgbClr val="FF0000"/>
                </a:solidFill>
              </a:rPr>
              <a:t> </a:t>
            </a:r>
          </a:p>
          <a:p>
            <a:r>
              <a:rPr lang="en-US" dirty="0" smtClean="0">
                <a:solidFill>
                  <a:srgbClr val="FF0000"/>
                </a:solidFill>
              </a:rPr>
              <a:t>over-inflating</a:t>
            </a:r>
            <a:r>
              <a:rPr lang="en-US" dirty="0">
                <a:solidFill>
                  <a:srgbClr val="FF0000"/>
                </a:solidFill>
              </a:rPr>
              <a:t>’ the </a:t>
            </a:r>
            <a:r>
              <a:rPr lang="en-US" dirty="0" smtClean="0">
                <a:solidFill>
                  <a:srgbClr val="FF0000"/>
                </a:solidFill>
              </a:rPr>
              <a:t>balloon- </a:t>
            </a:r>
            <a:r>
              <a:rPr lang="en-US" dirty="0">
                <a:solidFill>
                  <a:srgbClr val="FF0000"/>
                </a:solidFill>
              </a:rPr>
              <a:t>distension of the uterus: significant pain. </a:t>
            </a:r>
            <a:endParaRPr lang="en-US" dirty="0" smtClean="0">
              <a:solidFill>
                <a:srgbClr val="FF0000"/>
              </a:solidFill>
            </a:endParaRPr>
          </a:p>
          <a:p>
            <a:pPr marL="0" indent="0">
              <a:buNone/>
            </a:pPr>
            <a:r>
              <a:rPr lang="en-US" dirty="0">
                <a:solidFill>
                  <a:srgbClr val="FF0000"/>
                </a:solidFill>
              </a:rPr>
              <a:t> </a:t>
            </a:r>
            <a:r>
              <a:rPr lang="en-US" dirty="0" smtClean="0">
                <a:solidFill>
                  <a:srgbClr val="FF0000"/>
                </a:solidFill>
              </a:rPr>
              <a:t>                                                  -theoretical </a:t>
            </a:r>
            <a:r>
              <a:rPr lang="en-US" dirty="0">
                <a:solidFill>
                  <a:srgbClr val="FF0000"/>
                </a:solidFill>
              </a:rPr>
              <a:t>concern of uterine rupture </a:t>
            </a:r>
          </a:p>
          <a:p>
            <a:endParaRPr lang="en-US" dirty="0" smtClean="0"/>
          </a:p>
          <a:p>
            <a:endParaRPr lang="en-US" dirty="0"/>
          </a:p>
        </p:txBody>
      </p:sp>
    </p:spTree>
    <p:extLst>
      <p:ext uri="{BB962C8B-B14F-4D97-AF65-F5344CB8AC3E}">
        <p14:creationId xmlns:p14="http://schemas.microsoft.com/office/powerpoint/2010/main" val="797149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test result </a:t>
            </a:r>
          </a:p>
        </p:txBody>
      </p:sp>
      <p:sp>
        <p:nvSpPr>
          <p:cNvPr id="3" name="Content Placeholder 2"/>
          <p:cNvSpPr>
            <a:spLocks noGrp="1"/>
          </p:cNvSpPr>
          <p:nvPr>
            <p:ph idx="1"/>
          </p:nvPr>
        </p:nvSpPr>
        <p:spPr>
          <a:xfrm>
            <a:off x="373487" y="1481070"/>
            <a:ext cx="11449319" cy="4958367"/>
          </a:xfrm>
        </p:spPr>
        <p:txBody>
          <a:bodyPr>
            <a:normAutofit fontScale="77500" lnSpcReduction="20000"/>
          </a:bodyPr>
          <a:lstStyle/>
          <a:p>
            <a:r>
              <a:rPr lang="en-US" dirty="0" smtClean="0"/>
              <a:t>PPH </a:t>
            </a:r>
            <a:r>
              <a:rPr lang="en-US" dirty="0"/>
              <a:t>involving a dilated cervix {balloon is insufflated, it will expand to fit the least resistant space the vagina). </a:t>
            </a:r>
          </a:p>
          <a:p>
            <a:r>
              <a:rPr lang="en-US" dirty="0" smtClean="0"/>
              <a:t>Positive </a:t>
            </a:r>
            <a:r>
              <a:rPr lang="en-US" dirty="0"/>
              <a:t>tamponade test needs to be demonstrated prior to placement of the vaginal pack. Otherwise, there is a danger that the pack will obscure any continuing bleeding leading to a delayed diagnosis of ineffective tamponade. </a:t>
            </a:r>
          </a:p>
          <a:p>
            <a:endParaRPr lang="en-US" dirty="0" smtClean="0"/>
          </a:p>
          <a:p>
            <a:r>
              <a:rPr lang="en-US" dirty="0" smtClean="0"/>
              <a:t>It  </a:t>
            </a:r>
            <a:r>
              <a:rPr lang="en-US" dirty="0"/>
              <a:t>considered </a:t>
            </a:r>
            <a:r>
              <a:rPr lang="en-US" dirty="0">
                <a:solidFill>
                  <a:srgbClr val="FF0000"/>
                </a:solidFill>
              </a:rPr>
              <a:t>successful </a:t>
            </a:r>
            <a:endParaRPr lang="en-US" dirty="0" smtClean="0">
              <a:solidFill>
                <a:srgbClr val="FF0000"/>
              </a:solidFill>
            </a:endParaRPr>
          </a:p>
          <a:p>
            <a:r>
              <a:rPr lang="en-US" dirty="0" smtClean="0"/>
              <a:t>if </a:t>
            </a:r>
            <a:r>
              <a:rPr lang="en-US" dirty="0"/>
              <a:t>there is no bleeding through the cervix or through the drainage </a:t>
            </a:r>
            <a:r>
              <a:rPr lang="en-US" dirty="0" smtClean="0"/>
              <a:t>channel </a:t>
            </a:r>
            <a:r>
              <a:rPr lang="en-US" dirty="0"/>
              <a:t>of the balloon catheter.</a:t>
            </a:r>
          </a:p>
          <a:p>
            <a:r>
              <a:rPr lang="en-US" dirty="0"/>
              <a:t>the tamponade test is </a:t>
            </a:r>
            <a:r>
              <a:rPr lang="en-US" dirty="0">
                <a:solidFill>
                  <a:srgbClr val="FF0000"/>
                </a:solidFill>
              </a:rPr>
              <a:t>unsuccessful</a:t>
            </a:r>
            <a:r>
              <a:rPr lang="en-US" dirty="0"/>
              <a:t> </a:t>
            </a:r>
            <a:endParaRPr lang="en-US" dirty="0" smtClean="0"/>
          </a:p>
          <a:p>
            <a:r>
              <a:rPr lang="en-US" dirty="0" smtClean="0"/>
              <a:t>If </a:t>
            </a:r>
            <a:r>
              <a:rPr lang="en-US" dirty="0"/>
              <a:t>bleeding </a:t>
            </a:r>
            <a:r>
              <a:rPr lang="en-US" dirty="0" smtClean="0"/>
              <a:t>continues within </a:t>
            </a:r>
            <a:r>
              <a:rPr lang="en-US" dirty="0"/>
              <a:t>15 minutes </a:t>
            </a:r>
            <a:r>
              <a:rPr lang="en-US" dirty="0" smtClean="0"/>
              <a:t>of UBT </a:t>
            </a:r>
            <a:r>
              <a:rPr lang="en-US" dirty="0"/>
              <a:t>insertion</a:t>
            </a:r>
            <a:r>
              <a:rPr lang="en-US" dirty="0" smtClean="0"/>
              <a:t>, and </a:t>
            </a:r>
            <a:r>
              <a:rPr lang="en-US" dirty="0" smtClean="0"/>
              <a:t> surgery </a:t>
            </a:r>
            <a:r>
              <a:rPr lang="en-US" dirty="0"/>
              <a:t>is needed</a:t>
            </a:r>
            <a:r>
              <a:rPr lang="en-US" dirty="0" smtClean="0"/>
              <a:t>.</a:t>
            </a:r>
          </a:p>
          <a:p>
            <a:endParaRPr lang="en-US" dirty="0"/>
          </a:p>
          <a:p>
            <a:r>
              <a:rPr lang="en-US" dirty="0"/>
              <a:t>Document amount of fluid in balloon</a:t>
            </a:r>
            <a:r>
              <a:rPr lang="en-US" dirty="0" smtClean="0"/>
              <a:t>.</a:t>
            </a:r>
          </a:p>
          <a:p>
            <a:endParaRPr lang="en-US" dirty="0"/>
          </a:p>
          <a:p>
            <a:r>
              <a:rPr lang="en-US" dirty="0"/>
              <a:t>Apply gentle traction to balloon and tape balloon to the woman’s inner thigh to maintain tension.</a:t>
            </a:r>
          </a:p>
          <a:p>
            <a:endParaRPr lang="en-US" dirty="0"/>
          </a:p>
        </p:txBody>
      </p:sp>
    </p:spTree>
    <p:extLst>
      <p:ext uri="{BB962C8B-B14F-4D97-AF65-F5344CB8AC3E}">
        <p14:creationId xmlns:p14="http://schemas.microsoft.com/office/powerpoint/2010/main" val="199659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166" y="232781"/>
            <a:ext cx="6180786" cy="1325563"/>
          </a:xfrm>
        </p:spPr>
        <p:txBody>
          <a:bodyPr/>
          <a:lstStyle/>
          <a:p>
            <a:pPr algn="ctr"/>
            <a:r>
              <a:rPr lang="en-US" dirty="0"/>
              <a:t>Methods Of Application</a:t>
            </a:r>
          </a:p>
        </p:txBody>
      </p:sp>
      <p:sp>
        <p:nvSpPr>
          <p:cNvPr id="3" name="Content Placeholder 2"/>
          <p:cNvSpPr>
            <a:spLocks noGrp="1"/>
          </p:cNvSpPr>
          <p:nvPr>
            <p:ph idx="1"/>
          </p:nvPr>
        </p:nvSpPr>
        <p:spPr>
          <a:xfrm>
            <a:off x="425003" y="1558344"/>
            <a:ext cx="10928797" cy="5112911"/>
          </a:xfrm>
        </p:spPr>
        <p:txBody>
          <a:bodyPr>
            <a:normAutofit fontScale="77500" lnSpcReduction="20000"/>
          </a:bodyPr>
          <a:lstStyle/>
          <a:p>
            <a:r>
              <a:rPr lang="en-US" dirty="0" smtClean="0"/>
              <a:t>1-Transvaginal application </a:t>
            </a:r>
            <a:r>
              <a:rPr lang="en-US" sz="2200" dirty="0" smtClean="0">
                <a:solidFill>
                  <a:schemeClr val="accent6">
                    <a:lumMod val="75000"/>
                  </a:schemeClr>
                </a:solidFill>
              </a:rPr>
              <a:t>(post </a:t>
            </a:r>
            <a:r>
              <a:rPr lang="en-US" sz="2200" dirty="0" err="1" smtClean="0">
                <a:solidFill>
                  <a:schemeClr val="accent6">
                    <a:lumMod val="75000"/>
                  </a:schemeClr>
                </a:solidFill>
              </a:rPr>
              <a:t>vainal</a:t>
            </a:r>
            <a:r>
              <a:rPr lang="en-US" sz="2200" dirty="0" smtClean="0">
                <a:solidFill>
                  <a:schemeClr val="accent6">
                    <a:lumMod val="75000"/>
                  </a:schemeClr>
                </a:solidFill>
              </a:rPr>
              <a:t> delivery  also </a:t>
            </a:r>
          </a:p>
          <a:p>
            <a:pPr marL="0" indent="0">
              <a:buNone/>
            </a:pPr>
            <a:r>
              <a:rPr lang="en-US" sz="2200" dirty="0">
                <a:solidFill>
                  <a:schemeClr val="accent6">
                    <a:lumMod val="75000"/>
                  </a:schemeClr>
                </a:solidFill>
              </a:rPr>
              <a:t> </a:t>
            </a:r>
            <a:r>
              <a:rPr lang="en-US" sz="2200" dirty="0" smtClean="0">
                <a:solidFill>
                  <a:schemeClr val="accent6">
                    <a:lumMod val="75000"/>
                  </a:schemeClr>
                </a:solidFill>
              </a:rPr>
              <a:t>    post cesarean delivery or during cesarean after close uterus</a:t>
            </a:r>
          </a:p>
          <a:p>
            <a:pPr marL="0" indent="0">
              <a:buNone/>
            </a:pPr>
            <a:r>
              <a:rPr lang="en-US" sz="2200" dirty="0">
                <a:solidFill>
                  <a:schemeClr val="accent6">
                    <a:lumMod val="75000"/>
                  </a:schemeClr>
                </a:solidFill>
              </a:rPr>
              <a:t> </a:t>
            </a:r>
            <a:r>
              <a:rPr lang="en-US" sz="2200" dirty="0" smtClean="0">
                <a:solidFill>
                  <a:schemeClr val="accent6">
                    <a:lumMod val="75000"/>
                  </a:schemeClr>
                </a:solidFill>
              </a:rPr>
              <a:t>  </a:t>
            </a:r>
            <a:r>
              <a:rPr lang="en-US" dirty="0" smtClean="0"/>
              <a:t> </a:t>
            </a:r>
            <a:r>
              <a:rPr lang="en-US" sz="2100" dirty="0" smtClean="0">
                <a:solidFill>
                  <a:schemeClr val="accent6">
                    <a:lumMod val="75000"/>
                  </a:schemeClr>
                </a:solidFill>
              </a:rPr>
              <a:t>then applying </a:t>
            </a:r>
            <a:r>
              <a:rPr lang="en-US" sz="2100" dirty="0">
                <a:solidFill>
                  <a:schemeClr val="accent6">
                    <a:lumMod val="75000"/>
                  </a:schemeClr>
                </a:solidFill>
              </a:rPr>
              <a:t>the tamponade test before closing the laparotomy site: </a:t>
            </a:r>
            <a:endParaRPr lang="en-US" sz="2100" dirty="0" smtClean="0">
              <a:solidFill>
                <a:schemeClr val="accent6">
                  <a:lumMod val="75000"/>
                </a:schemeClr>
              </a:solidFill>
            </a:endParaRPr>
          </a:p>
          <a:p>
            <a:pPr marL="0" indent="0">
              <a:buNone/>
            </a:pPr>
            <a:r>
              <a:rPr lang="en-US" sz="2100" dirty="0">
                <a:solidFill>
                  <a:schemeClr val="accent6">
                    <a:lumMod val="75000"/>
                  </a:schemeClr>
                </a:solidFill>
              </a:rPr>
              <a:t> </a:t>
            </a:r>
            <a:r>
              <a:rPr lang="en-US" sz="2100" dirty="0" smtClean="0">
                <a:solidFill>
                  <a:schemeClr val="accent6">
                    <a:lumMod val="75000"/>
                  </a:schemeClr>
                </a:solidFill>
              </a:rPr>
              <a:t>    allow </a:t>
            </a:r>
            <a:r>
              <a:rPr lang="en-US" sz="2100" dirty="0" err="1">
                <a:solidFill>
                  <a:schemeClr val="accent6">
                    <a:lumMod val="75000"/>
                  </a:schemeClr>
                </a:solidFill>
              </a:rPr>
              <a:t>visualisation</a:t>
            </a:r>
            <a:r>
              <a:rPr lang="en-US" sz="2100" dirty="0">
                <a:solidFill>
                  <a:schemeClr val="accent6">
                    <a:lumMod val="75000"/>
                  </a:schemeClr>
                </a:solidFill>
              </a:rPr>
              <a:t> of the uterus following </a:t>
            </a:r>
            <a:r>
              <a:rPr lang="en-US" sz="2100" dirty="0" smtClean="0">
                <a:solidFill>
                  <a:schemeClr val="accent6">
                    <a:lumMod val="75000"/>
                  </a:schemeClr>
                </a:solidFill>
              </a:rPr>
              <a:t>inflation </a:t>
            </a:r>
            <a:r>
              <a:rPr lang="en-US" sz="1900" dirty="0" smtClean="0">
                <a:solidFill>
                  <a:schemeClr val="accent6">
                    <a:lumMod val="75000"/>
                  </a:schemeClr>
                </a:solidFill>
              </a:rPr>
              <a:t>)</a:t>
            </a:r>
            <a:endParaRPr lang="en-US" sz="2200" dirty="0" smtClean="0">
              <a:solidFill>
                <a:schemeClr val="accent6">
                  <a:lumMod val="75000"/>
                </a:schemeClr>
              </a:solidFill>
            </a:endParaRPr>
          </a:p>
          <a:p>
            <a:r>
              <a:rPr lang="en-US" dirty="0" smtClean="0"/>
              <a:t>2-Transabdominal application</a:t>
            </a:r>
          </a:p>
          <a:p>
            <a:pPr marL="0" indent="0">
              <a:buNone/>
            </a:pPr>
            <a:r>
              <a:rPr lang="en-US" dirty="0" smtClean="0"/>
              <a:t>  Close </a:t>
            </a:r>
            <a:r>
              <a:rPr lang="en-US" dirty="0"/>
              <a:t>the uterus first and </a:t>
            </a:r>
            <a:endParaRPr lang="en-US" dirty="0" smtClean="0"/>
          </a:p>
          <a:p>
            <a:pPr marL="0" indent="0">
              <a:buNone/>
            </a:pPr>
            <a:r>
              <a:rPr lang="en-US" dirty="0"/>
              <a:t> </a:t>
            </a:r>
            <a:r>
              <a:rPr lang="en-US" dirty="0" smtClean="0"/>
              <a:t> then </a:t>
            </a:r>
            <a:r>
              <a:rPr lang="en-US" dirty="0"/>
              <a:t>insert the balloon </a:t>
            </a:r>
            <a:endParaRPr lang="en-US" dirty="0" smtClean="0"/>
          </a:p>
          <a:p>
            <a:r>
              <a:rPr lang="en-US" dirty="0" smtClean="0"/>
              <a:t>3-Post uterine compression suture application </a:t>
            </a:r>
          </a:p>
          <a:p>
            <a:pPr marL="0" indent="0">
              <a:buNone/>
            </a:pPr>
            <a:r>
              <a:rPr lang="en-US" dirty="0" smtClean="0"/>
              <a:t>( uterine sandwich)</a:t>
            </a:r>
          </a:p>
          <a:p>
            <a:pPr marL="0" indent="0">
              <a:buNone/>
            </a:pPr>
            <a:r>
              <a:rPr lang="en-US" dirty="0"/>
              <a:t> </a:t>
            </a:r>
            <a:r>
              <a:rPr lang="en-US" dirty="0" smtClean="0"/>
              <a:t>Insert uterine suture </a:t>
            </a:r>
          </a:p>
          <a:p>
            <a:pPr marL="0" indent="0">
              <a:buNone/>
            </a:pPr>
            <a:r>
              <a:rPr lang="en-US" dirty="0" smtClean="0"/>
              <a:t> Insert balloon</a:t>
            </a:r>
          </a:p>
          <a:p>
            <a:pPr marL="0" indent="0">
              <a:buNone/>
            </a:pPr>
            <a:r>
              <a:rPr lang="en-US" dirty="0" smtClean="0"/>
              <a:t> Close uterus</a:t>
            </a:r>
          </a:p>
          <a:p>
            <a:pPr marL="0" indent="0">
              <a:buNone/>
            </a:pPr>
            <a:r>
              <a:rPr lang="en-US" dirty="0" smtClean="0"/>
              <a:t> Inflate balloon</a:t>
            </a:r>
          </a:p>
          <a:p>
            <a:pPr marL="0" indent="0">
              <a:buNone/>
            </a:pPr>
            <a:r>
              <a:rPr lang="en-US" sz="2200" dirty="0" smtClean="0">
                <a:solidFill>
                  <a:schemeClr val="accent6">
                    <a:lumMod val="75000"/>
                  </a:schemeClr>
                </a:solidFill>
              </a:rPr>
              <a:t>(another method --insert balloon vaginally  after insert uterine suture and close uterus and close abdomen)</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4610" y="119466"/>
            <a:ext cx="4682522" cy="4993447"/>
          </a:xfrm>
          <a:prstGeom prst="rect">
            <a:avLst/>
          </a:prstGeom>
        </p:spPr>
      </p:pic>
    </p:spTree>
    <p:extLst>
      <p:ext uri="{BB962C8B-B14F-4D97-AF65-F5344CB8AC3E}">
        <p14:creationId xmlns:p14="http://schemas.microsoft.com/office/powerpoint/2010/main" val="7836308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a:xfrm>
            <a:off x="2243138" y="0"/>
            <a:ext cx="7772400" cy="1143000"/>
          </a:xfrm>
        </p:spPr>
        <p:txBody>
          <a:bodyPr/>
          <a:lstStyle/>
          <a:p>
            <a:r>
              <a:rPr lang="en-US" altLang="en-US" sz="4000"/>
              <a:t>To keep the Uterine balloon in situ</a:t>
            </a:r>
          </a:p>
        </p:txBody>
      </p:sp>
      <p:sp>
        <p:nvSpPr>
          <p:cNvPr id="242691" name="Rectangle 3"/>
          <p:cNvSpPr>
            <a:spLocks noGrp="1" noChangeArrowheads="1"/>
          </p:cNvSpPr>
          <p:nvPr>
            <p:ph type="body" idx="1"/>
          </p:nvPr>
        </p:nvSpPr>
        <p:spPr>
          <a:xfrm>
            <a:off x="1524000" y="1622738"/>
            <a:ext cx="9144000" cy="4652650"/>
          </a:xfrm>
        </p:spPr>
        <p:txBody>
          <a:bodyPr/>
          <a:lstStyle/>
          <a:p>
            <a:pPr algn="l" rtl="0"/>
            <a:r>
              <a:rPr lang="en-US" altLang="en-US" dirty="0"/>
              <a:t>the vaginal cavity was filled with roller gauze and finally a sanitary pad.. </a:t>
            </a:r>
          </a:p>
          <a:p>
            <a:pPr algn="l" rtl="0"/>
            <a:r>
              <a:rPr lang="en-US" altLang="en-US" dirty="0"/>
              <a:t>or the vaginal cavity was filled with another inflated </a:t>
            </a:r>
            <a:r>
              <a:rPr lang="en-US" altLang="en-US" dirty="0" smtClean="0"/>
              <a:t>Glove </a:t>
            </a:r>
            <a:r>
              <a:rPr lang="en-US" altLang="en-US" dirty="0"/>
              <a:t>placed in the vagina </a:t>
            </a:r>
            <a:endParaRPr lang="en-US" altLang="en-US" dirty="0" smtClean="0"/>
          </a:p>
          <a:p>
            <a:r>
              <a:rPr lang="en-US" altLang="en-US" dirty="0"/>
              <a:t>Connect the drainage port to a fluid collection bag </a:t>
            </a:r>
            <a:r>
              <a:rPr lang="en-US" altLang="en-US" dirty="0" smtClean="0"/>
              <a:t>to </a:t>
            </a:r>
            <a:r>
              <a:rPr lang="en-US" altLang="en-US" dirty="0"/>
              <a:t>monitor hemostasis after the balloon is inflated</a:t>
            </a:r>
          </a:p>
          <a:p>
            <a:pPr algn="l" rtl="0"/>
            <a:endParaRPr lang="en-US" altLang="en-US" dirty="0"/>
          </a:p>
        </p:txBody>
      </p:sp>
    </p:spTree>
    <p:extLst>
      <p:ext uri="{BB962C8B-B14F-4D97-AF65-F5344CB8AC3E}">
        <p14:creationId xmlns:p14="http://schemas.microsoft.com/office/powerpoint/2010/main" val="3136321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7699"/>
            <a:ext cx="10515600" cy="549275"/>
          </a:xfrm>
        </p:spPr>
        <p:txBody>
          <a:bodyPr>
            <a:normAutofit fontScale="90000"/>
          </a:bodyPr>
          <a:lstStyle/>
          <a:p>
            <a:pPr algn="ctr"/>
            <a:r>
              <a:rPr lang="en-US" dirty="0" smtClean="0"/>
              <a:t/>
            </a:r>
            <a:br>
              <a:rPr lang="en-US" dirty="0" smtClean="0"/>
            </a:br>
            <a:r>
              <a:rPr lang="en-US" dirty="0" smtClean="0"/>
              <a:t>Management </a:t>
            </a:r>
            <a:r>
              <a:rPr lang="en-US" dirty="0"/>
              <a:t>following </a:t>
            </a:r>
            <a:r>
              <a:rPr lang="en-US" dirty="0" smtClean="0"/>
              <a:t>insertion</a:t>
            </a:r>
            <a:r>
              <a:rPr lang="en-US" dirty="0"/>
              <a:t/>
            </a:r>
            <a:br>
              <a:rPr lang="en-US" dirty="0"/>
            </a:br>
            <a:endParaRPr lang="en-US" dirty="0"/>
          </a:p>
        </p:txBody>
      </p:sp>
      <p:sp>
        <p:nvSpPr>
          <p:cNvPr id="3" name="Content Placeholder 2"/>
          <p:cNvSpPr>
            <a:spLocks noGrp="1"/>
          </p:cNvSpPr>
          <p:nvPr>
            <p:ph idx="1"/>
          </p:nvPr>
        </p:nvSpPr>
        <p:spPr>
          <a:xfrm>
            <a:off x="490471" y="953037"/>
            <a:ext cx="11177788" cy="5525036"/>
          </a:xfrm>
        </p:spPr>
        <p:txBody>
          <a:bodyPr>
            <a:normAutofit fontScale="92500" lnSpcReduction="20000"/>
          </a:bodyPr>
          <a:lstStyle/>
          <a:p>
            <a:r>
              <a:rPr lang="en-US" altLang="en-US" dirty="0">
                <a:solidFill>
                  <a:srgbClr val="CC3300"/>
                </a:solidFill>
              </a:rPr>
              <a:t>An intravenous drip containing oxytocin</a:t>
            </a:r>
            <a:r>
              <a:rPr lang="en-US" altLang="en-US" dirty="0"/>
              <a:t> was kept for at least 6 h after the procedure was performed to maintain the uterus contracted over the inflated </a:t>
            </a:r>
            <a:r>
              <a:rPr lang="en-US" altLang="en-US" dirty="0" smtClean="0"/>
              <a:t>balloon (20 </a:t>
            </a:r>
            <a:r>
              <a:rPr lang="en-US" altLang="en-US" dirty="0" err="1" smtClean="0"/>
              <a:t>iu</a:t>
            </a:r>
            <a:r>
              <a:rPr lang="en-US" altLang="en-US" dirty="0" smtClean="0"/>
              <a:t> in 500 saline every </a:t>
            </a:r>
            <a:r>
              <a:rPr lang="en-US" altLang="en-US" dirty="0" smtClean="0"/>
              <a:t>4hours</a:t>
            </a:r>
            <a:r>
              <a:rPr lang="en-US" altLang="en-US" dirty="0" smtClean="0"/>
              <a:t>). </a:t>
            </a:r>
            <a:endParaRPr lang="ar-SA" altLang="en-US" dirty="0"/>
          </a:p>
          <a:p>
            <a:r>
              <a:rPr lang="en-US" altLang="en-US" dirty="0">
                <a:solidFill>
                  <a:srgbClr val="CC3300"/>
                </a:solidFill>
              </a:rPr>
              <a:t>Temporary external compression of the uterus</a:t>
            </a:r>
            <a:r>
              <a:rPr lang="en-US" altLang="en-US" dirty="0"/>
              <a:t> (Firm pressure was also applied by hand to the outer and inner side of uterine cavity )</a:t>
            </a:r>
          </a:p>
          <a:p>
            <a:r>
              <a:rPr lang="en-US" dirty="0" smtClean="0">
                <a:solidFill>
                  <a:srgbClr val="FF0000"/>
                </a:solidFill>
              </a:rPr>
              <a:t>Observations</a:t>
            </a:r>
            <a:endParaRPr lang="en-US" dirty="0">
              <a:solidFill>
                <a:srgbClr val="FF0000"/>
              </a:solidFill>
            </a:endParaRPr>
          </a:p>
          <a:p>
            <a:r>
              <a:rPr lang="en-US" dirty="0"/>
              <a:t>Hourly </a:t>
            </a:r>
            <a:r>
              <a:rPr lang="en-US" dirty="0">
                <a:solidFill>
                  <a:schemeClr val="accent6"/>
                </a:solidFill>
              </a:rPr>
              <a:t>urine output</a:t>
            </a:r>
            <a:r>
              <a:rPr lang="en-US" dirty="0"/>
              <a:t>, </a:t>
            </a:r>
            <a:r>
              <a:rPr lang="en-US" dirty="0">
                <a:solidFill>
                  <a:schemeClr val="accent6"/>
                </a:solidFill>
              </a:rPr>
              <a:t>blood pressure, pulse rate, respiratory rate, oxygen saturation, </a:t>
            </a:r>
            <a:r>
              <a:rPr lang="en-US" dirty="0" smtClean="0">
                <a:solidFill>
                  <a:schemeClr val="accent6"/>
                </a:solidFill>
              </a:rPr>
              <a:t>fundal </a:t>
            </a:r>
            <a:r>
              <a:rPr lang="en-US" dirty="0">
                <a:solidFill>
                  <a:schemeClr val="accent6"/>
                </a:solidFill>
              </a:rPr>
              <a:t>height and vaginal </a:t>
            </a:r>
            <a:r>
              <a:rPr lang="en-US" dirty="0" smtClean="0">
                <a:solidFill>
                  <a:schemeClr val="accent6"/>
                </a:solidFill>
              </a:rPr>
              <a:t> blood </a:t>
            </a:r>
            <a:r>
              <a:rPr lang="en-US" dirty="0">
                <a:solidFill>
                  <a:schemeClr val="accent6"/>
                </a:solidFill>
              </a:rPr>
              <a:t>loss </a:t>
            </a:r>
            <a:r>
              <a:rPr lang="en-US" dirty="0"/>
              <a:t>(through the lumen of the catheter) until stable.</a:t>
            </a:r>
          </a:p>
          <a:p>
            <a:r>
              <a:rPr lang="en-US" dirty="0">
                <a:solidFill>
                  <a:schemeClr val="accent6"/>
                </a:solidFill>
              </a:rPr>
              <a:t>Temperature</a:t>
            </a:r>
            <a:r>
              <a:rPr lang="en-US" dirty="0"/>
              <a:t> every two hours (every hour </a:t>
            </a:r>
            <a:r>
              <a:rPr lang="en-US" dirty="0" smtClean="0"/>
              <a:t>if blood </a:t>
            </a:r>
            <a:r>
              <a:rPr lang="en-US" dirty="0"/>
              <a:t>transfusion in progress).</a:t>
            </a:r>
          </a:p>
          <a:p>
            <a:r>
              <a:rPr lang="en-US" dirty="0"/>
              <a:t>A strict </a:t>
            </a:r>
            <a:r>
              <a:rPr lang="en-US" dirty="0">
                <a:solidFill>
                  <a:schemeClr val="accent6"/>
                </a:solidFill>
              </a:rPr>
              <a:t>fluid balance chart </a:t>
            </a:r>
            <a:r>
              <a:rPr lang="en-US" dirty="0"/>
              <a:t>must be kept with input/output recordings made at least hourly. </a:t>
            </a:r>
            <a:endParaRPr lang="en-US" dirty="0" smtClean="0"/>
          </a:p>
          <a:p>
            <a:r>
              <a:rPr lang="en-US" dirty="0" smtClean="0"/>
              <a:t>The </a:t>
            </a:r>
            <a:r>
              <a:rPr lang="en-US" dirty="0"/>
              <a:t> </a:t>
            </a:r>
            <a:r>
              <a:rPr lang="en-US" dirty="0" smtClean="0"/>
              <a:t>estimated/weighed </a:t>
            </a:r>
            <a:r>
              <a:rPr lang="en-US" dirty="0">
                <a:solidFill>
                  <a:schemeClr val="accent6"/>
                </a:solidFill>
              </a:rPr>
              <a:t>blood loss </a:t>
            </a:r>
            <a:r>
              <a:rPr lang="en-US" dirty="0"/>
              <a:t>from the postpartum </a:t>
            </a:r>
            <a:r>
              <a:rPr lang="en-US" dirty="0" err="1"/>
              <a:t>haemorrhage</a:t>
            </a:r>
            <a:r>
              <a:rPr lang="en-US" dirty="0"/>
              <a:t> must be included to ensure this is accounted </a:t>
            </a:r>
            <a:r>
              <a:rPr lang="en-US" dirty="0" smtClean="0"/>
              <a:t>for </a:t>
            </a:r>
            <a:r>
              <a:rPr lang="en-US" dirty="0"/>
              <a:t>when making </a:t>
            </a:r>
            <a:r>
              <a:rPr lang="en-US" dirty="0" err="1"/>
              <a:t>decsions</a:t>
            </a:r>
            <a:r>
              <a:rPr lang="en-US" dirty="0"/>
              <a:t> about fluid balance.</a:t>
            </a:r>
          </a:p>
          <a:p>
            <a:endParaRPr lang="en-US" dirty="0"/>
          </a:p>
        </p:txBody>
      </p:sp>
    </p:spTree>
    <p:extLst>
      <p:ext uri="{BB962C8B-B14F-4D97-AF65-F5344CB8AC3E}">
        <p14:creationId xmlns:p14="http://schemas.microsoft.com/office/powerpoint/2010/main" val="2871867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
            </a:r>
            <a:br>
              <a:rPr lang="en-US" dirty="0" smtClean="0"/>
            </a:br>
            <a:r>
              <a:rPr lang="en-US" b="1" dirty="0" smtClean="0"/>
              <a:t>Antibiotics</a:t>
            </a:r>
            <a:r>
              <a:rPr lang="en-US" b="1" dirty="0"/>
              <a:t/>
            </a:r>
            <a:br>
              <a:rPr lang="en-US" b="1" dirty="0"/>
            </a:br>
            <a:endParaRPr lang="en-US" b="1" dirty="0"/>
          </a:p>
        </p:txBody>
      </p:sp>
      <p:sp>
        <p:nvSpPr>
          <p:cNvPr id="3" name="Content Placeholder 2"/>
          <p:cNvSpPr>
            <a:spLocks noGrp="1"/>
          </p:cNvSpPr>
          <p:nvPr>
            <p:ph idx="1"/>
          </p:nvPr>
        </p:nvSpPr>
        <p:spPr/>
        <p:txBody>
          <a:bodyPr/>
          <a:lstStyle/>
          <a:p>
            <a:r>
              <a:rPr lang="en-US" dirty="0" smtClean="0"/>
              <a:t>Administer </a:t>
            </a:r>
            <a:r>
              <a:rPr lang="en-US" dirty="0" smtClean="0"/>
              <a:t>Triple IV </a:t>
            </a:r>
            <a:r>
              <a:rPr lang="en-US" dirty="0"/>
              <a:t>antibiotics </a:t>
            </a:r>
            <a:endParaRPr lang="en-US" dirty="0" smtClean="0"/>
          </a:p>
          <a:p>
            <a:r>
              <a:rPr lang="en-US" dirty="0" smtClean="0"/>
              <a:t>(</a:t>
            </a:r>
            <a:r>
              <a:rPr lang="en-US" dirty="0"/>
              <a:t>ampicillin [or </a:t>
            </a:r>
            <a:r>
              <a:rPr lang="en-US" dirty="0" err="1"/>
              <a:t>amoxycillin</a:t>
            </a:r>
            <a:r>
              <a:rPr lang="en-US" dirty="0"/>
              <a:t>] 2g IV initial dose then 1g IV </a:t>
            </a:r>
            <a:r>
              <a:rPr lang="en-US" dirty="0" smtClean="0"/>
              <a:t>every </a:t>
            </a:r>
            <a:r>
              <a:rPr lang="en-US" dirty="0"/>
              <a:t>4 hours, </a:t>
            </a:r>
            <a:endParaRPr lang="en-US" dirty="0" smtClean="0"/>
          </a:p>
          <a:p>
            <a:r>
              <a:rPr lang="en-US" dirty="0" smtClean="0"/>
              <a:t>gentamicin </a:t>
            </a:r>
            <a:r>
              <a:rPr lang="en-US" dirty="0"/>
              <a:t>5 mg / </a:t>
            </a:r>
            <a:r>
              <a:rPr lang="en-US" dirty="0" smtClean="0"/>
              <a:t>kg </a:t>
            </a:r>
            <a:r>
              <a:rPr lang="en-US" dirty="0"/>
              <a:t>IV as a single daily dose, </a:t>
            </a:r>
            <a:endParaRPr lang="en-US" dirty="0" smtClean="0"/>
          </a:p>
          <a:p>
            <a:r>
              <a:rPr lang="en-US" dirty="0" smtClean="0"/>
              <a:t>metronidazole </a:t>
            </a:r>
            <a:r>
              <a:rPr lang="en-US" dirty="0"/>
              <a:t>500 mg IV every 12 hours) </a:t>
            </a:r>
            <a:endParaRPr lang="en-US" dirty="0" smtClean="0"/>
          </a:p>
          <a:p>
            <a:r>
              <a:rPr lang="en-US" dirty="0" smtClean="0"/>
              <a:t>until </a:t>
            </a:r>
            <a:r>
              <a:rPr lang="en-US" dirty="0"/>
              <a:t>after removal of the balloon </a:t>
            </a:r>
            <a:r>
              <a:rPr lang="en-US" dirty="0" smtClean="0"/>
              <a:t>catheter</a:t>
            </a:r>
            <a:endParaRPr lang="en-US" dirty="0"/>
          </a:p>
          <a:p>
            <a:endParaRPr lang="en-US" dirty="0"/>
          </a:p>
        </p:txBody>
      </p:sp>
    </p:spTree>
    <p:extLst>
      <p:ext uri="{BB962C8B-B14F-4D97-AF65-F5344CB8AC3E}">
        <p14:creationId xmlns:p14="http://schemas.microsoft.com/office/powerpoint/2010/main" val="3387363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547"/>
            <a:ext cx="10515600" cy="824248"/>
          </a:xfrm>
        </p:spPr>
        <p:txBody>
          <a:bodyPr>
            <a:normAutofit/>
          </a:bodyPr>
          <a:lstStyle/>
          <a:p>
            <a:pPr algn="ctr"/>
            <a:r>
              <a:rPr lang="en-US" dirty="0" smtClean="0"/>
              <a:t>Removal </a:t>
            </a:r>
            <a:r>
              <a:rPr lang="en-US" altLang="en-US" b="1" dirty="0">
                <a:solidFill>
                  <a:srgbClr val="FF0000"/>
                </a:solidFill>
              </a:rPr>
              <a:t>Hennawy’s Glove  Balloon Catheter </a:t>
            </a:r>
            <a:endParaRPr lang="en-US" dirty="0"/>
          </a:p>
        </p:txBody>
      </p:sp>
      <p:sp>
        <p:nvSpPr>
          <p:cNvPr id="3" name="Content Placeholder 2"/>
          <p:cNvSpPr>
            <a:spLocks noGrp="1"/>
          </p:cNvSpPr>
          <p:nvPr>
            <p:ph idx="1"/>
          </p:nvPr>
        </p:nvSpPr>
        <p:spPr>
          <a:xfrm>
            <a:off x="838200" y="978795"/>
            <a:ext cx="10515600" cy="5198168"/>
          </a:xfrm>
        </p:spPr>
        <p:txBody>
          <a:bodyPr>
            <a:normAutofit fontScale="70000" lnSpcReduction="20000"/>
          </a:bodyPr>
          <a:lstStyle/>
          <a:p>
            <a:pPr marL="0" indent="0">
              <a:buNone/>
            </a:pPr>
            <a:r>
              <a:rPr lang="en-US" dirty="0" smtClean="0"/>
              <a:t>.Leave </a:t>
            </a:r>
            <a:r>
              <a:rPr lang="en-US" dirty="0"/>
              <a:t>balloon tamponade in place for </a:t>
            </a:r>
            <a:r>
              <a:rPr lang="en-US" dirty="0" smtClean="0"/>
              <a:t>6 </a:t>
            </a:r>
            <a:r>
              <a:rPr lang="en-US" dirty="0"/>
              <a:t>to 24 hours to allow time for blood transfusion and coagulopathy </a:t>
            </a:r>
            <a:r>
              <a:rPr lang="en-US" dirty="0" smtClean="0"/>
              <a:t> correction </a:t>
            </a:r>
          </a:p>
          <a:p>
            <a:r>
              <a:rPr lang="en-US" altLang="en-US" dirty="0" smtClean="0"/>
              <a:t>Remove </a:t>
            </a:r>
            <a:r>
              <a:rPr lang="en-US" altLang="en-US" dirty="0"/>
              <a:t>and count vaginal packing/sponges</a:t>
            </a:r>
            <a:endParaRPr lang="en-US" dirty="0"/>
          </a:p>
          <a:p>
            <a:pPr marL="0" indent="0">
              <a:buNone/>
            </a:pPr>
            <a:r>
              <a:rPr lang="en-US" dirty="0" smtClean="0"/>
              <a:t>.deflate </a:t>
            </a:r>
            <a:r>
              <a:rPr lang="en-US" dirty="0"/>
              <a:t>the balloon </a:t>
            </a:r>
            <a:r>
              <a:rPr lang="en-US" dirty="0" smtClean="0">
                <a:solidFill>
                  <a:schemeClr val="accent6"/>
                </a:solidFill>
              </a:rPr>
              <a:t>( </a:t>
            </a:r>
            <a:r>
              <a:rPr lang="en-US" altLang="en-US" dirty="0" smtClean="0">
                <a:solidFill>
                  <a:schemeClr val="accent6"/>
                </a:solidFill>
              </a:rPr>
              <a:t>stepwise removal) </a:t>
            </a:r>
            <a:r>
              <a:rPr lang="en-US" dirty="0" smtClean="0"/>
              <a:t>in </a:t>
            </a:r>
            <a:r>
              <a:rPr lang="en-US" dirty="0"/>
              <a:t>two stages </a:t>
            </a:r>
            <a:endParaRPr lang="en-US" dirty="0" smtClean="0"/>
          </a:p>
          <a:p>
            <a:pPr marL="0" indent="0">
              <a:buNone/>
            </a:pPr>
            <a:r>
              <a:rPr lang="en-US" dirty="0" smtClean="0"/>
              <a:t>1–</a:t>
            </a:r>
            <a:r>
              <a:rPr lang="en-US" altLang="en-US" dirty="0" smtClean="0"/>
              <a:t>deflated </a:t>
            </a:r>
            <a:r>
              <a:rPr lang="en-US" altLang="en-US" dirty="0"/>
              <a:t>gradually over (</a:t>
            </a:r>
            <a:r>
              <a:rPr lang="en-US" altLang="en-US" dirty="0" smtClean="0"/>
              <a:t>10 </a:t>
            </a:r>
            <a:r>
              <a:rPr lang="en-US" altLang="en-US" dirty="0"/>
              <a:t>minutes)</a:t>
            </a:r>
            <a:r>
              <a:rPr lang="en-US" dirty="0" smtClean="0"/>
              <a:t> </a:t>
            </a:r>
            <a:r>
              <a:rPr lang="en-US" dirty="0"/>
              <a:t>half the 0.9 % </a:t>
            </a:r>
            <a:r>
              <a:rPr lang="en-US" dirty="0" smtClean="0"/>
              <a:t> sodium chloride</a:t>
            </a:r>
            <a:endParaRPr lang="en-US" altLang="en-US" dirty="0"/>
          </a:p>
          <a:p>
            <a:pPr marL="0" indent="0">
              <a:buNone/>
            </a:pPr>
            <a:r>
              <a:rPr lang="en-US" dirty="0" smtClean="0"/>
              <a:t> </a:t>
            </a:r>
            <a:r>
              <a:rPr lang="en-US" dirty="0"/>
              <a:t>and </a:t>
            </a:r>
            <a:endParaRPr lang="en-US" dirty="0" smtClean="0"/>
          </a:p>
          <a:p>
            <a:pPr marL="0" indent="0">
              <a:buNone/>
            </a:pPr>
            <a:r>
              <a:rPr lang="en-US" dirty="0"/>
              <a:t> </a:t>
            </a:r>
            <a:r>
              <a:rPr lang="en-US" dirty="0" smtClean="0"/>
              <a:t> if </a:t>
            </a:r>
            <a:r>
              <a:rPr lang="en-US" dirty="0"/>
              <a:t>no significant bleeding after 30 minutes, </a:t>
            </a:r>
            <a:endParaRPr lang="en-US" dirty="0" smtClean="0"/>
          </a:p>
          <a:p>
            <a:pPr marL="0" indent="0">
              <a:buNone/>
            </a:pPr>
            <a:r>
              <a:rPr lang="en-US" dirty="0" smtClean="0"/>
              <a:t>2- withdraw </a:t>
            </a:r>
            <a:r>
              <a:rPr lang="en-US" dirty="0"/>
              <a:t>the remaining </a:t>
            </a:r>
            <a:r>
              <a:rPr lang="en-US" dirty="0" smtClean="0"/>
              <a:t>volume </a:t>
            </a:r>
            <a:r>
              <a:rPr lang="en-US" dirty="0"/>
              <a:t>to deflate </a:t>
            </a:r>
            <a:r>
              <a:rPr lang="en-US" dirty="0" smtClean="0"/>
              <a:t>it </a:t>
            </a:r>
          </a:p>
          <a:p>
            <a:pPr marL="0" indent="0">
              <a:buNone/>
            </a:pPr>
            <a:r>
              <a:rPr lang="en-US" altLang="en-US" dirty="0"/>
              <a:t> </a:t>
            </a:r>
            <a:r>
              <a:rPr lang="en-US" altLang="en-US" dirty="0" smtClean="0"/>
              <a:t>  Using </a:t>
            </a:r>
            <a:r>
              <a:rPr lang="en-US" altLang="en-US" dirty="0"/>
              <a:t>an appropriate size syringe, aspirate the contents of the balloon until fully deflated</a:t>
            </a:r>
            <a:r>
              <a:rPr lang="en-US" altLang="en-US" dirty="0" smtClean="0"/>
              <a:t>.</a:t>
            </a:r>
          </a:p>
          <a:p>
            <a:pPr marL="0" indent="0">
              <a:buNone/>
            </a:pPr>
            <a:r>
              <a:rPr lang="en-US" altLang="en-US" dirty="0" smtClean="0"/>
              <a:t>    (Or </a:t>
            </a:r>
            <a:r>
              <a:rPr lang="en-US" altLang="en-US" dirty="0" smtClean="0">
                <a:solidFill>
                  <a:schemeClr val="accent6"/>
                </a:solidFill>
              </a:rPr>
              <a:t>deflate 200ml every hour</a:t>
            </a:r>
            <a:r>
              <a:rPr lang="en-US" altLang="en-US" dirty="0" smtClean="0"/>
              <a:t>) </a:t>
            </a:r>
            <a:endParaRPr lang="en-US" altLang="en-US" dirty="0"/>
          </a:p>
          <a:p>
            <a:r>
              <a:rPr lang="en-US" altLang="en-US" dirty="0"/>
              <a:t>Verify that the </a:t>
            </a:r>
            <a:r>
              <a:rPr lang="en-US" altLang="en-US" dirty="0" err="1"/>
              <a:t>the</a:t>
            </a:r>
            <a:r>
              <a:rPr lang="en-US" altLang="en-US" dirty="0"/>
              <a:t> original volume inserted in the balloon was removed. </a:t>
            </a:r>
          </a:p>
          <a:p>
            <a:r>
              <a:rPr lang="en-US" altLang="en-US" dirty="0"/>
              <a:t>Gently retract the balloon from the uterus and vaginal canal and discard</a:t>
            </a:r>
            <a:r>
              <a:rPr lang="en-US" altLang="en-US" dirty="0" smtClean="0"/>
              <a:t>.</a:t>
            </a:r>
            <a:endParaRPr lang="en-US" dirty="0"/>
          </a:p>
          <a:p>
            <a:pPr marL="0" indent="0">
              <a:buNone/>
            </a:pPr>
            <a:r>
              <a:rPr lang="en-US" dirty="0" smtClean="0"/>
              <a:t>. Continue </a:t>
            </a:r>
            <a:r>
              <a:rPr lang="en-US" dirty="0"/>
              <a:t>to observe the woman for any active </a:t>
            </a:r>
            <a:r>
              <a:rPr lang="en-US" dirty="0" smtClean="0"/>
              <a:t>bleeding</a:t>
            </a:r>
          </a:p>
          <a:p>
            <a:r>
              <a:rPr lang="en-US" dirty="0">
                <a:solidFill>
                  <a:schemeClr val="accent6"/>
                </a:solidFill>
              </a:rPr>
              <a:t>Re-inflate to previous level if bleeding reoccurs </a:t>
            </a:r>
            <a:r>
              <a:rPr lang="en-US" dirty="0" smtClean="0">
                <a:solidFill>
                  <a:schemeClr val="accent6"/>
                </a:solidFill>
              </a:rPr>
              <a:t>while deflating</a:t>
            </a:r>
            <a:r>
              <a:rPr lang="en-US" dirty="0">
                <a:solidFill>
                  <a:schemeClr val="accent6"/>
                </a:solidFill>
              </a:rPr>
              <a:t>. (Persistent or recurrent bleeding is </a:t>
            </a:r>
            <a:r>
              <a:rPr lang="en-US" dirty="0" smtClean="0">
                <a:solidFill>
                  <a:schemeClr val="accent6"/>
                </a:solidFill>
              </a:rPr>
              <a:t>an indication </a:t>
            </a:r>
            <a:r>
              <a:rPr lang="en-US" dirty="0">
                <a:solidFill>
                  <a:schemeClr val="accent6"/>
                </a:solidFill>
              </a:rPr>
              <a:t>to proceed with another treatment option.)</a:t>
            </a:r>
          </a:p>
          <a:p>
            <a:r>
              <a:rPr lang="en-US" dirty="0">
                <a:solidFill>
                  <a:schemeClr val="accent6"/>
                </a:solidFill>
              </a:rPr>
              <a:t>Re-inflate as a temporary measure and </a:t>
            </a:r>
            <a:r>
              <a:rPr lang="en-US" dirty="0" smtClean="0">
                <a:solidFill>
                  <a:schemeClr val="accent6"/>
                </a:solidFill>
              </a:rPr>
              <a:t>reconsider surgical </a:t>
            </a:r>
            <a:r>
              <a:rPr lang="en-US" dirty="0">
                <a:solidFill>
                  <a:schemeClr val="accent6"/>
                </a:solidFill>
              </a:rPr>
              <a:t>intervention</a:t>
            </a:r>
          </a:p>
          <a:p>
            <a:pPr marL="0" indent="0">
              <a:buNone/>
            </a:pPr>
            <a:endParaRPr lang="en-US" dirty="0"/>
          </a:p>
          <a:p>
            <a:endParaRPr lang="en-US" dirty="0"/>
          </a:p>
        </p:txBody>
      </p:sp>
    </p:spTree>
    <p:extLst>
      <p:ext uri="{BB962C8B-B14F-4D97-AF65-F5344CB8AC3E}">
        <p14:creationId xmlns:p14="http://schemas.microsoft.com/office/powerpoint/2010/main" val="3962693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pPr algn="ctr"/>
            <a:r>
              <a:rPr lang="en-US" altLang="en-US" sz="4000" b="1" dirty="0" smtClean="0"/>
              <a:t/>
            </a:r>
            <a:br>
              <a:rPr lang="en-US" altLang="en-US" sz="4000" b="1" dirty="0" smtClean="0"/>
            </a:br>
            <a:r>
              <a:rPr lang="en-US" altLang="en-US" sz="4000" b="1" dirty="0" smtClean="0"/>
              <a:t>Advantages </a:t>
            </a:r>
            <a:r>
              <a:rPr lang="en-US" altLang="en-US" sz="4000" b="1" dirty="0" smtClean="0">
                <a:solidFill>
                  <a:srgbClr val="FF0000"/>
                </a:solidFill>
              </a:rPr>
              <a:t>Hennawy’s Glove  Balloon Catheter </a:t>
            </a:r>
            <a:r>
              <a:rPr lang="en-US" altLang="en-US" sz="4000" b="1" dirty="0" smtClean="0"/>
              <a:t/>
            </a:r>
            <a:br>
              <a:rPr lang="en-US" altLang="en-US" sz="4000" b="1" dirty="0" smtClean="0"/>
            </a:br>
            <a:endParaRPr lang="en-US" altLang="en-US" sz="4000" b="1" dirty="0"/>
          </a:p>
        </p:txBody>
      </p:sp>
      <p:sp>
        <p:nvSpPr>
          <p:cNvPr id="169987" name="Rectangle 3"/>
          <p:cNvSpPr>
            <a:spLocks noGrp="1" noChangeArrowheads="1"/>
          </p:cNvSpPr>
          <p:nvPr>
            <p:ph type="body" idx="1"/>
          </p:nvPr>
        </p:nvSpPr>
        <p:spPr>
          <a:xfrm>
            <a:off x="838200" y="1365161"/>
            <a:ext cx="10515600" cy="4811802"/>
          </a:xfrm>
        </p:spPr>
        <p:txBody>
          <a:bodyPr>
            <a:normAutofit fontScale="85000" lnSpcReduction="20000"/>
          </a:bodyPr>
          <a:lstStyle/>
          <a:p>
            <a:pPr algn="l" rtl="0">
              <a:lnSpc>
                <a:spcPct val="90000"/>
              </a:lnSpc>
            </a:pPr>
            <a:r>
              <a:rPr lang="en-US" altLang="en-US" sz="2400" dirty="0"/>
              <a:t>The catheter has several benefits</a:t>
            </a:r>
            <a:r>
              <a:rPr lang="en-US" altLang="en-US" sz="2400" dirty="0" smtClean="0"/>
              <a:t>:</a:t>
            </a:r>
          </a:p>
          <a:p>
            <a:pPr algn="l" rtl="0">
              <a:lnSpc>
                <a:spcPct val="90000"/>
              </a:lnSpc>
            </a:pPr>
            <a:r>
              <a:rPr lang="en-US" altLang="en-US" sz="2400" dirty="0" err="1" smtClean="0"/>
              <a:t>Avaliable</a:t>
            </a:r>
            <a:r>
              <a:rPr lang="en-US" altLang="en-US" sz="2400" dirty="0" smtClean="0"/>
              <a:t> component in theatre room</a:t>
            </a:r>
          </a:p>
          <a:p>
            <a:pPr algn="l" rtl="0">
              <a:lnSpc>
                <a:spcPct val="90000"/>
              </a:lnSpc>
            </a:pPr>
            <a:r>
              <a:rPr lang="en-US" altLang="en-US" sz="2400" dirty="0" smtClean="0"/>
              <a:t>Easy made </a:t>
            </a:r>
          </a:p>
          <a:p>
            <a:pPr algn="l" rtl="0">
              <a:lnSpc>
                <a:spcPct val="90000"/>
              </a:lnSpc>
            </a:pPr>
            <a:r>
              <a:rPr lang="en-US" altLang="en-US" sz="2400" dirty="0" smtClean="0"/>
              <a:t>safe</a:t>
            </a:r>
          </a:p>
          <a:p>
            <a:r>
              <a:rPr lang="en-US" sz="2400" dirty="0"/>
              <a:t>with minimal training</a:t>
            </a:r>
            <a:endParaRPr lang="en-US" altLang="en-US" sz="2400" dirty="0"/>
          </a:p>
          <a:p>
            <a:r>
              <a:rPr lang="en-US" altLang="en-US" sz="2400" dirty="0"/>
              <a:t>Easily inserted by the </a:t>
            </a:r>
            <a:r>
              <a:rPr lang="en-US" altLang="en-US" sz="2400" dirty="0" smtClean="0"/>
              <a:t>physician as  </a:t>
            </a:r>
            <a:r>
              <a:rPr lang="en-US" sz="2400" dirty="0"/>
              <a:t>minimally invasive treatment </a:t>
            </a:r>
            <a:r>
              <a:rPr lang="en-US" sz="2400" dirty="0" smtClean="0"/>
              <a:t>option</a:t>
            </a:r>
          </a:p>
          <a:p>
            <a:r>
              <a:rPr lang="en-US" altLang="en-US" sz="2400" dirty="0"/>
              <a:t>It can also be inserted at time of cesarean from </a:t>
            </a:r>
            <a:r>
              <a:rPr lang="en-US" altLang="en-US" sz="2400" dirty="0" smtClean="0"/>
              <a:t>above</a:t>
            </a:r>
            <a:endParaRPr lang="en-US" sz="2400" dirty="0" smtClean="0"/>
          </a:p>
          <a:p>
            <a:r>
              <a:rPr lang="en-US" sz="2400" dirty="0"/>
              <a:t>The risk of uterine perforation may be lower</a:t>
            </a:r>
            <a:r>
              <a:rPr lang="en-US" sz="2400" dirty="0" smtClean="0"/>
              <a:t>. </a:t>
            </a:r>
            <a:endParaRPr lang="en-US" altLang="en-US" sz="2400" dirty="0"/>
          </a:p>
          <a:p>
            <a:pPr algn="l" rtl="0">
              <a:lnSpc>
                <a:spcPct val="90000"/>
              </a:lnSpc>
            </a:pPr>
            <a:r>
              <a:rPr lang="en-US" altLang="en-US" sz="2400" dirty="0"/>
              <a:t>Quickly ascertain effectiveness</a:t>
            </a:r>
            <a:r>
              <a:rPr lang="en-US" altLang="en-US" sz="2400" dirty="0" smtClean="0"/>
              <a:t>.</a:t>
            </a:r>
          </a:p>
          <a:p>
            <a:pPr algn="l" rtl="0">
              <a:lnSpc>
                <a:spcPct val="90000"/>
              </a:lnSpc>
            </a:pPr>
            <a:r>
              <a:rPr lang="en-US" altLang="en-US" sz="2400" dirty="0" smtClean="0"/>
              <a:t>Able </a:t>
            </a:r>
            <a:r>
              <a:rPr lang="en-US" altLang="en-US" sz="2400" dirty="0"/>
              <a:t>to gauge ongoing blood-loss through inner lumen.</a:t>
            </a:r>
          </a:p>
          <a:p>
            <a:pPr algn="l" rtl="0">
              <a:lnSpc>
                <a:spcPct val="90000"/>
              </a:lnSpc>
            </a:pPr>
            <a:r>
              <a:rPr lang="en-US" altLang="en-US" sz="2400" dirty="0"/>
              <a:t>Easily removed without need for separate surgical procedure.</a:t>
            </a:r>
          </a:p>
          <a:p>
            <a:r>
              <a:rPr lang="en-US" sz="2400" dirty="0" smtClean="0"/>
              <a:t>preserving </a:t>
            </a:r>
            <a:r>
              <a:rPr lang="en-US" sz="2400" dirty="0"/>
              <a:t>the mother’s ability to bear additional children</a:t>
            </a:r>
            <a:r>
              <a:rPr lang="en-US" sz="2400" dirty="0" smtClean="0"/>
              <a:t>.</a:t>
            </a:r>
          </a:p>
          <a:p>
            <a:r>
              <a:rPr lang="en-US" sz="2400" dirty="0"/>
              <a:t>It can be a life-saving intervention, </a:t>
            </a:r>
            <a:r>
              <a:rPr lang="en-US" sz="2400" dirty="0" smtClean="0"/>
              <a:t> especially </a:t>
            </a:r>
            <a:r>
              <a:rPr lang="en-US" sz="2400" dirty="0"/>
              <a:t>in low-resource settings where blood transfusion and surgical facilities may not be available</a:t>
            </a:r>
          </a:p>
          <a:p>
            <a:endParaRPr lang="en-US" sz="2400" dirty="0"/>
          </a:p>
          <a:p>
            <a:pPr algn="l" rtl="0">
              <a:lnSpc>
                <a:spcPct val="90000"/>
              </a:lnSpc>
            </a:pPr>
            <a:endParaRPr lang="en-US" altLang="en-US" sz="2400" dirty="0"/>
          </a:p>
        </p:txBody>
      </p:sp>
      <p:sp>
        <p:nvSpPr>
          <p:cNvPr id="169988" name="Text Box 4"/>
          <p:cNvSpPr txBox="1">
            <a:spLocks noChangeArrowheads="1"/>
          </p:cNvSpPr>
          <p:nvPr/>
        </p:nvSpPr>
        <p:spPr bwMode="auto">
          <a:xfrm>
            <a:off x="8004176" y="2205038"/>
            <a:ext cx="15478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endParaRPr lang="en-US" altLang="en-US"/>
          </a:p>
        </p:txBody>
      </p:sp>
    </p:spTree>
    <p:extLst>
      <p:ext uri="{BB962C8B-B14F-4D97-AF65-F5344CB8AC3E}">
        <p14:creationId xmlns:p14="http://schemas.microsoft.com/office/powerpoint/2010/main" val="36813463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t/>
            </a:r>
            <a:br>
              <a:rPr lang="en-US" b="1" dirty="0" smtClean="0"/>
            </a:br>
            <a:r>
              <a:rPr lang="en-US" b="1" dirty="0" smtClean="0"/>
              <a:t>Summary </a:t>
            </a:r>
            <a:r>
              <a:rPr lang="en-US" dirty="0"/>
              <a:t/>
            </a:r>
            <a:br>
              <a:rPr lang="en-US" dirty="0"/>
            </a:br>
            <a:endParaRPr lang="en-US" dirty="0"/>
          </a:p>
        </p:txBody>
      </p:sp>
      <p:sp>
        <p:nvSpPr>
          <p:cNvPr id="3" name="Content Placeholder 2"/>
          <p:cNvSpPr>
            <a:spLocks noGrp="1"/>
          </p:cNvSpPr>
          <p:nvPr>
            <p:ph idx="1"/>
          </p:nvPr>
        </p:nvSpPr>
        <p:spPr>
          <a:xfrm>
            <a:off x="619260" y="1361986"/>
            <a:ext cx="10515600" cy="4351338"/>
          </a:xfrm>
        </p:spPr>
        <p:txBody>
          <a:bodyPr/>
          <a:lstStyle/>
          <a:p>
            <a:endParaRPr lang="en-US" dirty="0"/>
          </a:p>
          <a:p>
            <a:r>
              <a:rPr lang="en-US" dirty="0" smtClean="0"/>
              <a:t>•</a:t>
            </a:r>
            <a:r>
              <a:rPr lang="en-US" dirty="0"/>
              <a:t>PPH is a potentially life-threatening event. </a:t>
            </a:r>
          </a:p>
          <a:p>
            <a:r>
              <a:rPr lang="en-US" dirty="0"/>
              <a:t>•In the majority of cases, relatively simple methods are used to avert a disaster, although these are not always employed. </a:t>
            </a:r>
          </a:p>
          <a:p>
            <a:r>
              <a:rPr lang="en-US" dirty="0"/>
              <a:t>•Uterine tamponade using intrauterine balloons is an effective tool in the management of PPH {90% cases were successful} </a:t>
            </a:r>
          </a:p>
          <a:p>
            <a:r>
              <a:rPr lang="en-US" dirty="0"/>
              <a:t>•Balloon tamponade is simple to arrange and with minimal adverse effects: a familiar component for the management of PPH </a:t>
            </a:r>
          </a:p>
          <a:p>
            <a:endParaRPr lang="en-US" dirty="0"/>
          </a:p>
        </p:txBody>
      </p:sp>
    </p:spTree>
    <p:extLst>
      <p:ext uri="{BB962C8B-B14F-4D97-AF65-F5344CB8AC3E}">
        <p14:creationId xmlns:p14="http://schemas.microsoft.com/office/powerpoint/2010/main" val="17788220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 Food and Drug Administration</a:t>
            </a:r>
          </a:p>
        </p:txBody>
      </p:sp>
      <p:sp>
        <p:nvSpPr>
          <p:cNvPr id="3" name="Content Placeholder 2"/>
          <p:cNvSpPr>
            <a:spLocks noGrp="1"/>
          </p:cNvSpPr>
          <p:nvPr>
            <p:ph idx="1"/>
          </p:nvPr>
        </p:nvSpPr>
        <p:spPr/>
        <p:txBody>
          <a:bodyPr/>
          <a:lstStyle/>
          <a:p>
            <a:r>
              <a:rPr lang="en-US" dirty="0" smtClean="0"/>
              <a:t>Bakri tamponade balloon catheter and the </a:t>
            </a:r>
            <a:r>
              <a:rPr lang="en-US" dirty="0"/>
              <a:t>BT-</a:t>
            </a:r>
            <a:r>
              <a:rPr lang="en-US" dirty="0" err="1"/>
              <a:t>cath</a:t>
            </a:r>
            <a:r>
              <a:rPr lang="en-US" dirty="0"/>
              <a:t> </a:t>
            </a:r>
            <a:r>
              <a:rPr lang="en-US" dirty="0" smtClean="0"/>
              <a:t>balloon</a:t>
            </a:r>
            <a:r>
              <a:rPr lang="en-US" i="1" dirty="0" smtClean="0"/>
              <a:t> </a:t>
            </a:r>
            <a:r>
              <a:rPr lang="en-US" dirty="0" smtClean="0"/>
              <a:t>are </a:t>
            </a:r>
            <a:r>
              <a:rPr lang="en-US" dirty="0"/>
              <a:t>the only such devices approved by the US Food and Drug Administration for this application.</a:t>
            </a:r>
            <a:r>
              <a:rPr lang="en-US" baseline="30000" dirty="0"/>
              <a:t> </a:t>
            </a:r>
            <a:endParaRPr lang="en-US" baseline="30000" dirty="0" smtClean="0"/>
          </a:p>
          <a:p>
            <a:r>
              <a:rPr lang="en-US" dirty="0" smtClean="0"/>
              <a:t>However</a:t>
            </a:r>
            <a:r>
              <a:rPr lang="en-US" dirty="0"/>
              <a:t>, </a:t>
            </a:r>
            <a:endParaRPr lang="en-US" dirty="0" smtClean="0"/>
          </a:p>
          <a:p>
            <a:r>
              <a:rPr lang="en-US" dirty="0" smtClean="0"/>
              <a:t>In </a:t>
            </a:r>
            <a:r>
              <a:rPr lang="en-US" dirty="0"/>
              <a:t>settings where these are unavailable, </a:t>
            </a:r>
            <a:endParaRPr lang="en-US" dirty="0" smtClean="0"/>
          </a:p>
          <a:p>
            <a:r>
              <a:rPr lang="en-US" smtClean="0"/>
              <a:t>Other </a:t>
            </a:r>
            <a:r>
              <a:rPr lang="en-US" dirty="0"/>
              <a:t>balloons can be used to achieve a similar </a:t>
            </a:r>
            <a:r>
              <a:rPr lang="en-US" dirty="0" smtClean="0"/>
              <a:t>effect as </a:t>
            </a:r>
            <a:r>
              <a:rPr lang="en-US" altLang="en-US" b="1" dirty="0">
                <a:solidFill>
                  <a:srgbClr val="FF0000"/>
                </a:solidFill>
              </a:rPr>
              <a:t>Hennawy’s Glove  Balloon Catheter </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7624" y="4976733"/>
            <a:ext cx="2466975" cy="18478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138" y="5049501"/>
            <a:ext cx="2263095" cy="18084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793" y="5089390"/>
            <a:ext cx="2066151" cy="1622536"/>
          </a:xfrm>
          <a:prstGeom prst="rect">
            <a:avLst/>
          </a:prstGeom>
        </p:spPr>
      </p:pic>
    </p:spTree>
    <p:extLst>
      <p:ext uri="{BB962C8B-B14F-4D97-AF65-F5344CB8AC3E}">
        <p14:creationId xmlns:p14="http://schemas.microsoft.com/office/powerpoint/2010/main" val="377742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Bakri tamponade balloon catheter </a:t>
            </a:r>
          </a:p>
        </p:txBody>
      </p:sp>
      <p:sp>
        <p:nvSpPr>
          <p:cNvPr id="3" name="Content Placeholder 2"/>
          <p:cNvSpPr>
            <a:spLocks noGrp="1"/>
          </p:cNvSpPr>
          <p:nvPr>
            <p:ph idx="1"/>
          </p:nvPr>
        </p:nvSpPr>
        <p:spPr>
          <a:xfrm>
            <a:off x="838200" y="1416676"/>
            <a:ext cx="10984606" cy="5164428"/>
          </a:xfrm>
        </p:spPr>
        <p:txBody>
          <a:bodyPr>
            <a:normAutofit/>
          </a:bodyPr>
          <a:lstStyle/>
          <a:p>
            <a:r>
              <a:rPr lang="en-US" dirty="0" smtClean="0"/>
              <a:t>It is </a:t>
            </a:r>
            <a:r>
              <a:rPr lang="en-US" dirty="0"/>
              <a:t>the </a:t>
            </a:r>
            <a:r>
              <a:rPr lang="en-US" dirty="0">
                <a:solidFill>
                  <a:srgbClr val="FF0000"/>
                </a:solidFill>
              </a:rPr>
              <a:t>first </a:t>
            </a:r>
            <a:r>
              <a:rPr lang="en-US" dirty="0"/>
              <a:t>uterine tamponade balloon system designed specifically for the treatment of obstetric hemorrhage </a:t>
            </a:r>
            <a:endParaRPr lang="en-US" dirty="0" smtClean="0"/>
          </a:p>
          <a:p>
            <a:r>
              <a:rPr lang="en-US" dirty="0" smtClean="0"/>
              <a:t>It </a:t>
            </a:r>
            <a:r>
              <a:rPr lang="en-US" dirty="0"/>
              <a:t>consists of </a:t>
            </a:r>
            <a:r>
              <a:rPr lang="en-US" dirty="0">
                <a:solidFill>
                  <a:srgbClr val="FF0000"/>
                </a:solidFill>
              </a:rPr>
              <a:t>a silicone balloon </a:t>
            </a:r>
            <a:r>
              <a:rPr lang="en-US" dirty="0" smtClean="0"/>
              <a:t>(</a:t>
            </a:r>
            <a:r>
              <a:rPr lang="en-US" dirty="0"/>
              <a:t>maximum recommended fill volume 500 mL, but volumes up to 1300 mL have been used </a:t>
            </a:r>
            <a:endParaRPr lang="en-US" dirty="0" smtClean="0"/>
          </a:p>
          <a:p>
            <a:r>
              <a:rPr lang="en-US" dirty="0" smtClean="0"/>
              <a:t>It connected </a:t>
            </a:r>
            <a:r>
              <a:rPr lang="en-US" dirty="0"/>
              <a:t>to a </a:t>
            </a:r>
            <a:r>
              <a:rPr lang="en-US" dirty="0">
                <a:solidFill>
                  <a:srgbClr val="FF0000"/>
                </a:solidFill>
              </a:rPr>
              <a:t>24 French silicone catheter </a:t>
            </a:r>
            <a:r>
              <a:rPr lang="en-US" dirty="0"/>
              <a:t>54 cm in length. The collapsed balloon is inserted into the uterus </a:t>
            </a:r>
            <a:endParaRPr lang="en-US" dirty="0" smtClean="0"/>
          </a:p>
          <a:p>
            <a:r>
              <a:rPr lang="en-US" dirty="0" smtClean="0"/>
              <a:t>When </a:t>
            </a:r>
            <a:r>
              <a:rPr lang="en-US" dirty="0"/>
              <a:t>filled with fluid, the balloon adapts to the configuration of the uterine cavity to tamponade uterine bleeding. </a:t>
            </a:r>
            <a:endParaRPr lang="en-US" dirty="0" smtClean="0"/>
          </a:p>
          <a:p>
            <a:r>
              <a:rPr lang="en-US" dirty="0" smtClean="0">
                <a:solidFill>
                  <a:srgbClr val="FF0000"/>
                </a:solidFill>
              </a:rPr>
              <a:t>The </a:t>
            </a:r>
            <a:r>
              <a:rPr lang="en-US" dirty="0">
                <a:solidFill>
                  <a:srgbClr val="FF0000"/>
                </a:solidFill>
              </a:rPr>
              <a:t>central lumen of the catheter </a:t>
            </a:r>
            <a:r>
              <a:rPr lang="en-US" dirty="0"/>
              <a:t>allows drainage and is designed to monitor ongoing bleeding above the level of the balloon </a:t>
            </a:r>
            <a:endParaRPr lang="en-US" dirty="0" smtClean="0"/>
          </a:p>
          <a:p>
            <a:r>
              <a:rPr lang="en-US" dirty="0" smtClean="0"/>
              <a:t>The </a:t>
            </a:r>
            <a:r>
              <a:rPr lang="en-US" dirty="0"/>
              <a:t>device is intended for </a:t>
            </a:r>
            <a:r>
              <a:rPr lang="en-US" dirty="0">
                <a:solidFill>
                  <a:srgbClr val="FF0000"/>
                </a:solidFill>
              </a:rPr>
              <a:t>one-time use</a:t>
            </a:r>
            <a:r>
              <a:rPr lang="en-US" dirty="0"/>
              <a:t>.</a:t>
            </a:r>
          </a:p>
        </p:txBody>
      </p:sp>
    </p:spTree>
    <p:extLst>
      <p:ext uri="{BB962C8B-B14F-4D97-AF65-F5344CB8AC3E}">
        <p14:creationId xmlns:p14="http://schemas.microsoft.com/office/powerpoint/2010/main" val="3715532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body" idx="1"/>
          </p:nvPr>
        </p:nvSpPr>
        <p:spPr>
          <a:xfrm>
            <a:off x="1395211" y="1881188"/>
            <a:ext cx="9144000" cy="4275786"/>
          </a:xfrm>
        </p:spPr>
        <p:txBody>
          <a:bodyPr>
            <a:normAutofit/>
          </a:bodyPr>
          <a:lstStyle/>
          <a:p>
            <a:r>
              <a:rPr lang="en-US" altLang="en-US" b="1" u="sng" dirty="0" smtClean="0">
                <a:solidFill>
                  <a:srgbClr val="CC3300"/>
                </a:solidFill>
              </a:rPr>
              <a:t>T</a:t>
            </a:r>
            <a:r>
              <a:rPr lang="en-US" altLang="en-US" u="sng" dirty="0" smtClean="0">
                <a:solidFill>
                  <a:srgbClr val="CC3300"/>
                </a:solidFill>
              </a:rPr>
              <a:t>one</a:t>
            </a:r>
            <a:r>
              <a:rPr lang="en-US" altLang="en-US" dirty="0">
                <a:solidFill>
                  <a:srgbClr val="CC3300"/>
                </a:solidFill>
              </a:rPr>
              <a:t>, </a:t>
            </a:r>
            <a:r>
              <a:rPr lang="en-US" dirty="0"/>
              <a:t>75-90</a:t>
            </a:r>
            <a:r>
              <a:rPr lang="en-US" dirty="0" smtClean="0"/>
              <a:t>%  </a:t>
            </a:r>
            <a:r>
              <a:rPr lang="en-US" altLang="en-US" sz="2400" b="1" dirty="0" smtClean="0"/>
              <a:t>Uterine atony </a:t>
            </a:r>
            <a:r>
              <a:rPr lang="en-US" b="1" dirty="0" smtClean="0"/>
              <a:t>…</a:t>
            </a:r>
            <a:r>
              <a:rPr lang="en-US" sz="1800" b="1" dirty="0">
                <a:solidFill>
                  <a:schemeClr val="accent6">
                    <a:lumMod val="75000"/>
                  </a:schemeClr>
                </a:solidFill>
              </a:rPr>
              <a:t>placental removal leaves a </a:t>
            </a:r>
            <a:r>
              <a:rPr lang="en-US" sz="1800" b="1" dirty="0" smtClean="0">
                <a:solidFill>
                  <a:schemeClr val="accent6">
                    <a:lumMod val="75000"/>
                  </a:schemeClr>
                </a:solidFill>
              </a:rPr>
              <a:t>20cm diameter </a:t>
            </a:r>
            <a:r>
              <a:rPr lang="en-US" sz="1800" b="1" dirty="0">
                <a:solidFill>
                  <a:schemeClr val="accent6">
                    <a:lumMod val="75000"/>
                  </a:schemeClr>
                </a:solidFill>
              </a:rPr>
              <a:t>wound that </a:t>
            </a:r>
            <a:r>
              <a:rPr lang="en-US" sz="1800" b="1" dirty="0" smtClean="0">
                <a:solidFill>
                  <a:schemeClr val="accent6">
                    <a:lumMod val="75000"/>
                  </a:schemeClr>
                </a:solidFill>
              </a:rPr>
              <a:t>      continues </a:t>
            </a:r>
            <a:r>
              <a:rPr lang="en-US" sz="1800" b="1" dirty="0">
                <a:solidFill>
                  <a:schemeClr val="accent6">
                    <a:lumMod val="75000"/>
                  </a:schemeClr>
                </a:solidFill>
              </a:rPr>
              <a:t>to </a:t>
            </a:r>
            <a:r>
              <a:rPr lang="en-US" sz="1800" b="1" dirty="0" smtClean="0">
                <a:solidFill>
                  <a:schemeClr val="accent6">
                    <a:lumMod val="75000"/>
                  </a:schemeClr>
                </a:solidFill>
              </a:rPr>
              <a:t>bleed if </a:t>
            </a:r>
            <a:r>
              <a:rPr lang="en-US" sz="1800" b="1" dirty="0">
                <a:solidFill>
                  <a:schemeClr val="accent6">
                    <a:lumMod val="75000"/>
                  </a:schemeClr>
                </a:solidFill>
              </a:rPr>
              <a:t>uterine musculature does not </a:t>
            </a:r>
            <a:r>
              <a:rPr lang="en-US" sz="1800" b="1" dirty="0" smtClean="0">
                <a:solidFill>
                  <a:schemeClr val="accent6">
                    <a:lumMod val="75000"/>
                  </a:schemeClr>
                </a:solidFill>
              </a:rPr>
              <a:t>contract </a:t>
            </a:r>
          </a:p>
          <a:p>
            <a:pPr marL="0" indent="0">
              <a:buNone/>
            </a:pPr>
            <a:r>
              <a:rPr lang="en-US" sz="1800" b="1" dirty="0">
                <a:solidFill>
                  <a:schemeClr val="accent6">
                    <a:lumMod val="75000"/>
                  </a:schemeClr>
                </a:solidFill>
              </a:rPr>
              <a:t> </a:t>
            </a:r>
            <a:r>
              <a:rPr lang="en-US" sz="1800" b="1" dirty="0" smtClean="0">
                <a:solidFill>
                  <a:schemeClr val="accent6">
                    <a:lumMod val="75000"/>
                  </a:schemeClr>
                </a:solidFill>
              </a:rPr>
              <a:t>                                                and </a:t>
            </a:r>
            <a:r>
              <a:rPr lang="en-US" sz="1800" b="1" dirty="0">
                <a:solidFill>
                  <a:schemeClr val="accent6">
                    <a:lumMod val="75000"/>
                  </a:schemeClr>
                </a:solidFill>
              </a:rPr>
              <a:t>stay contracted</a:t>
            </a:r>
            <a:endParaRPr lang="en-US" altLang="en-US" sz="2400" dirty="0">
              <a:solidFill>
                <a:schemeClr val="accent6">
                  <a:lumMod val="75000"/>
                </a:schemeClr>
              </a:solidFill>
            </a:endParaRPr>
          </a:p>
          <a:p>
            <a:pPr algn="l" rtl="0"/>
            <a:r>
              <a:rPr lang="en-US" altLang="en-US" b="1" u="sng" dirty="0" smtClean="0">
                <a:solidFill>
                  <a:srgbClr val="CC3300"/>
                </a:solidFill>
              </a:rPr>
              <a:t>T</a:t>
            </a:r>
            <a:r>
              <a:rPr lang="en-US" altLang="en-US" u="sng" dirty="0" smtClean="0">
                <a:solidFill>
                  <a:srgbClr val="CC3300"/>
                </a:solidFill>
              </a:rPr>
              <a:t>issue</a:t>
            </a:r>
            <a:r>
              <a:rPr lang="en-US" altLang="en-US" dirty="0">
                <a:solidFill>
                  <a:srgbClr val="CC3300"/>
                </a:solidFill>
              </a:rPr>
              <a:t>, </a:t>
            </a:r>
            <a:r>
              <a:rPr lang="en-US" altLang="en-US" sz="2400" b="1" dirty="0"/>
              <a:t>Products of conception, blood clots</a:t>
            </a:r>
          </a:p>
          <a:p>
            <a:pPr algn="l" rtl="0"/>
            <a:r>
              <a:rPr lang="en-US" altLang="en-US" b="1" u="sng" dirty="0">
                <a:solidFill>
                  <a:srgbClr val="CC3300"/>
                </a:solidFill>
              </a:rPr>
              <a:t>T</a:t>
            </a:r>
            <a:r>
              <a:rPr lang="en-US" altLang="en-US" u="sng" dirty="0">
                <a:solidFill>
                  <a:srgbClr val="CC3300"/>
                </a:solidFill>
              </a:rPr>
              <a:t>rauma , </a:t>
            </a:r>
            <a:r>
              <a:rPr lang="en-US" altLang="en-US" sz="2400" b="1" dirty="0"/>
              <a:t>Planned  ---   Cesarean section</a:t>
            </a:r>
            <a:r>
              <a:rPr lang="en-US" altLang="en-US" b="1" dirty="0"/>
              <a:t> ,</a:t>
            </a:r>
            <a:r>
              <a:rPr lang="en-US" altLang="en-US" sz="2400" b="1" dirty="0"/>
              <a:t> episiotomy</a:t>
            </a:r>
          </a:p>
          <a:p>
            <a:pPr algn="l" rtl="0">
              <a:buFontTx/>
              <a:buNone/>
            </a:pPr>
            <a:r>
              <a:rPr lang="en-US" altLang="en-US" b="1" dirty="0"/>
              <a:t>               </a:t>
            </a:r>
            <a:r>
              <a:rPr lang="en-US" altLang="en-US" b="1" dirty="0" smtClean="0"/>
              <a:t>   </a:t>
            </a:r>
            <a:r>
              <a:rPr lang="en-US" altLang="en-US" b="1" dirty="0">
                <a:latin typeface="Arial" panose="020B0604020202020204" pitchFamily="34" charset="0"/>
              </a:rPr>
              <a:t> </a:t>
            </a:r>
            <a:r>
              <a:rPr lang="en-US" altLang="en-US" sz="2400" b="1" dirty="0"/>
              <a:t>Unplanned  -- Vaginal/cervical tear, surgical trauma</a:t>
            </a:r>
          </a:p>
          <a:p>
            <a:pPr algn="l" rtl="0"/>
            <a:r>
              <a:rPr lang="en-US" altLang="en-US" b="1" u="sng" dirty="0">
                <a:solidFill>
                  <a:srgbClr val="CC3300"/>
                </a:solidFill>
              </a:rPr>
              <a:t>T</a:t>
            </a:r>
            <a:r>
              <a:rPr lang="en-US" altLang="en-US" u="sng" dirty="0">
                <a:solidFill>
                  <a:srgbClr val="CC3300"/>
                </a:solidFill>
              </a:rPr>
              <a:t>hrombin ,</a:t>
            </a:r>
            <a:r>
              <a:rPr lang="en-US" altLang="en-US" sz="2400" b="1" dirty="0"/>
              <a:t>Congenital--- Von </a:t>
            </a:r>
            <a:r>
              <a:rPr lang="en-US" altLang="en-US" sz="2400" b="1" dirty="0" err="1"/>
              <a:t>Willebrand's</a:t>
            </a:r>
            <a:r>
              <a:rPr lang="en-US" altLang="en-US" sz="2400" b="1" dirty="0"/>
              <a:t> disease</a:t>
            </a:r>
          </a:p>
          <a:p>
            <a:pPr algn="l" rtl="0">
              <a:buFontTx/>
              <a:buNone/>
            </a:pPr>
            <a:r>
              <a:rPr lang="en-US" altLang="en-US" sz="2400" b="1" dirty="0"/>
              <a:t>                          Acquired --- DIC,  </a:t>
            </a:r>
            <a:r>
              <a:rPr lang="en-US" altLang="en-US" sz="2400" b="1" dirty="0" err="1"/>
              <a:t>dilutional</a:t>
            </a:r>
            <a:r>
              <a:rPr lang="en-US" altLang="en-US" sz="2400" b="1" dirty="0"/>
              <a:t> coagulopathy, heparin</a:t>
            </a:r>
          </a:p>
          <a:p>
            <a:pPr algn="l" rtl="0"/>
            <a:endParaRPr lang="en-US" altLang="en-US" sz="2400" u="sng" dirty="0">
              <a:solidFill>
                <a:srgbClr val="CC3300"/>
              </a:solidFill>
            </a:endParaRPr>
          </a:p>
          <a:p>
            <a:pPr algn="l" rtl="0">
              <a:buFontTx/>
              <a:buNone/>
            </a:pPr>
            <a:endParaRPr lang="en-US" altLang="en-US" b="1" dirty="0">
              <a:solidFill>
                <a:schemeClr val="bg1"/>
              </a:solidFill>
              <a:latin typeface="Arial" panose="020B0604020202020204" pitchFamily="34" charset="0"/>
            </a:endParaRPr>
          </a:p>
        </p:txBody>
      </p:sp>
      <p:sp>
        <p:nvSpPr>
          <p:cNvPr id="269317" name="Rectangle 5"/>
          <p:cNvSpPr>
            <a:spLocks noGrp="1" noChangeArrowheads="1"/>
          </p:cNvSpPr>
          <p:nvPr>
            <p:ph type="title"/>
          </p:nvPr>
        </p:nvSpPr>
        <p:spPr>
          <a:xfrm>
            <a:off x="1395211" y="386366"/>
            <a:ext cx="9144000" cy="1262130"/>
          </a:xfrm>
        </p:spPr>
        <p:txBody>
          <a:bodyPr>
            <a:normAutofit fontScale="90000"/>
          </a:bodyPr>
          <a:lstStyle/>
          <a:p>
            <a:pPr algn="ctr"/>
            <a:r>
              <a:rPr lang="en-US" altLang="en-US" sz="3600" dirty="0" smtClean="0">
                <a:latin typeface="Arial" panose="020B0604020202020204" pitchFamily="34" charset="0"/>
              </a:rPr>
              <a:t/>
            </a:r>
            <a:br>
              <a:rPr lang="en-US" altLang="en-US" sz="3600" dirty="0" smtClean="0">
                <a:latin typeface="Arial" panose="020B0604020202020204" pitchFamily="34" charset="0"/>
              </a:rPr>
            </a:br>
            <a:r>
              <a:rPr lang="en-US" altLang="en-US" sz="3600" dirty="0" smtClean="0">
                <a:latin typeface="Arial" panose="020B0604020202020204" pitchFamily="34" charset="0"/>
              </a:rPr>
              <a:t>The </a:t>
            </a:r>
            <a:r>
              <a:rPr lang="en-US" altLang="en-US" sz="3600" dirty="0">
                <a:latin typeface="Arial" panose="020B0604020202020204" pitchFamily="34" charset="0"/>
              </a:rPr>
              <a:t>causes of postpartum hemorrhage can be thought of as the </a:t>
            </a:r>
            <a:r>
              <a:rPr lang="en-US" altLang="en-US" sz="4000" b="1" dirty="0">
                <a:solidFill>
                  <a:srgbClr val="CC3300"/>
                </a:solidFill>
                <a:latin typeface="Arial" panose="020B0604020202020204" pitchFamily="34" charset="0"/>
              </a:rPr>
              <a:t>four </a:t>
            </a:r>
            <a:r>
              <a:rPr lang="en-US" altLang="en-US" sz="4000" b="1" dirty="0" err="1">
                <a:solidFill>
                  <a:srgbClr val="CC3300"/>
                </a:solidFill>
                <a:latin typeface="Arial" panose="020B0604020202020204" pitchFamily="34" charset="0"/>
              </a:rPr>
              <a:t>Ts</a:t>
            </a:r>
            <a:r>
              <a:rPr lang="en-US" altLang="en-US" sz="4800" b="1" dirty="0">
                <a:solidFill>
                  <a:schemeClr val="bg1"/>
                </a:solidFill>
                <a:latin typeface="Arial" panose="020B0604020202020204" pitchFamily="34" charset="0"/>
              </a:rPr>
              <a:t/>
            </a:r>
            <a:br>
              <a:rPr lang="en-US" altLang="en-US" sz="4800" b="1" dirty="0">
                <a:solidFill>
                  <a:schemeClr val="bg1"/>
                </a:solidFill>
                <a:latin typeface="Arial" panose="020B0604020202020204" pitchFamily="34" charset="0"/>
              </a:rPr>
            </a:br>
            <a:endParaRPr lang="en-US" altLang="en-US" sz="4800" b="1" dirty="0">
              <a:solidFill>
                <a:schemeClr val="bg1"/>
              </a:solidFill>
              <a:latin typeface="Arial" panose="020B0604020202020204" pitchFamily="34" charset="0"/>
            </a:endParaRPr>
          </a:p>
        </p:txBody>
      </p:sp>
    </p:spTree>
    <p:extLst>
      <p:ext uri="{BB962C8B-B14F-4D97-AF65-F5344CB8AC3E}">
        <p14:creationId xmlns:p14="http://schemas.microsoft.com/office/powerpoint/2010/main" val="185158110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a:xfrm>
            <a:off x="1524001" y="940158"/>
            <a:ext cx="8856663" cy="4005329"/>
          </a:xfrm>
        </p:spPr>
        <p:txBody>
          <a:bodyPr/>
          <a:lstStyle/>
          <a:p>
            <a:pPr algn="l" rtl="0"/>
            <a:r>
              <a:rPr lang="en-US" altLang="en-US" dirty="0"/>
              <a:t>Whatever the cause of PPH, death should be preventable</a:t>
            </a:r>
          </a:p>
          <a:p>
            <a:pPr algn="l" rtl="0"/>
            <a:r>
              <a:rPr lang="en-US" altLang="en-US" dirty="0"/>
              <a:t>Active management of the third stage of labor reduces uterine atony and is the mainstay of prevention of hemorrhage</a:t>
            </a:r>
          </a:p>
          <a:p>
            <a:pPr algn="l" rtl="0"/>
            <a:r>
              <a:rPr lang="en-US" altLang="en-US" dirty="0"/>
              <a:t> The rapid correction of </a:t>
            </a:r>
            <a:r>
              <a:rPr lang="en-US" altLang="en-US" dirty="0" err="1"/>
              <a:t>hypovolumia</a:t>
            </a:r>
            <a:r>
              <a:rPr lang="en-US" altLang="en-US" dirty="0"/>
              <a:t> with crystalloid and red cells is the first priority of management of PPH.</a:t>
            </a:r>
          </a:p>
          <a:p>
            <a:pPr algn="l" rtl="0"/>
            <a:r>
              <a:rPr lang="en-US" altLang="en-US" dirty="0"/>
              <a:t> </a:t>
            </a:r>
            <a:r>
              <a:rPr lang="en-US" altLang="en-US" dirty="0" err="1"/>
              <a:t>Uterotonic</a:t>
            </a:r>
            <a:r>
              <a:rPr lang="en-US" altLang="en-US" dirty="0"/>
              <a:t> drugs, such as oxytocin or </a:t>
            </a:r>
            <a:r>
              <a:rPr lang="en-US" altLang="en-US" dirty="0" err="1"/>
              <a:t>ergometrine</a:t>
            </a:r>
            <a:r>
              <a:rPr lang="en-US" altLang="en-US" dirty="0"/>
              <a:t>, are used as prophylaxis and for controlling PPH</a:t>
            </a:r>
          </a:p>
        </p:txBody>
      </p:sp>
    </p:spTree>
    <p:extLst>
      <p:ext uri="{BB962C8B-B14F-4D97-AF65-F5344CB8AC3E}">
        <p14:creationId xmlns:p14="http://schemas.microsoft.com/office/powerpoint/2010/main" val="25839681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2316163" y="0"/>
            <a:ext cx="7772400" cy="1143000"/>
          </a:xfrm>
        </p:spPr>
        <p:txBody>
          <a:bodyPr/>
          <a:lstStyle/>
          <a:p>
            <a:r>
              <a:rPr lang="en-US" altLang="en-US" sz="4000"/>
              <a:t>Management Steps in Primary PPH</a:t>
            </a:r>
          </a:p>
        </p:txBody>
      </p:sp>
      <p:sp>
        <p:nvSpPr>
          <p:cNvPr id="131075" name="Rectangle 3"/>
          <p:cNvSpPr>
            <a:spLocks noGrp="1" noChangeArrowheads="1"/>
          </p:cNvSpPr>
          <p:nvPr>
            <p:ph type="body" sz="half" idx="1"/>
          </p:nvPr>
        </p:nvSpPr>
        <p:spPr>
          <a:xfrm>
            <a:off x="1811338" y="1125538"/>
            <a:ext cx="5689600" cy="5219700"/>
          </a:xfrm>
        </p:spPr>
        <p:txBody>
          <a:bodyPr>
            <a:normAutofit lnSpcReduction="10000"/>
          </a:bodyPr>
          <a:lstStyle/>
          <a:p>
            <a:pPr algn="l" rtl="0">
              <a:lnSpc>
                <a:spcPct val="90000"/>
              </a:lnSpc>
              <a:buFontTx/>
              <a:buNone/>
            </a:pPr>
            <a:endParaRPr lang="en-US" altLang="en-US"/>
          </a:p>
          <a:p>
            <a:pPr algn="l" rtl="0">
              <a:lnSpc>
                <a:spcPct val="90000"/>
              </a:lnSpc>
            </a:pPr>
            <a:r>
              <a:rPr lang="en-US" altLang="en-US"/>
              <a:t>Call for help </a:t>
            </a:r>
          </a:p>
          <a:p>
            <a:pPr algn="l" rtl="0">
              <a:lnSpc>
                <a:spcPct val="90000"/>
              </a:lnSpc>
            </a:pPr>
            <a:r>
              <a:rPr lang="en-US" altLang="en-US"/>
              <a:t>resuscitate </a:t>
            </a:r>
          </a:p>
          <a:p>
            <a:pPr algn="l" rtl="0">
              <a:lnSpc>
                <a:spcPct val="90000"/>
              </a:lnSpc>
            </a:pPr>
            <a:r>
              <a:rPr lang="en-US" altLang="en-US"/>
              <a:t>search for cause </a:t>
            </a:r>
          </a:p>
          <a:p>
            <a:pPr lvl="1" algn="l" rtl="0">
              <a:lnSpc>
                <a:spcPct val="90000"/>
              </a:lnSpc>
            </a:pPr>
            <a:r>
              <a:rPr lang="en-US" altLang="en-US"/>
              <a:t>bimanual compression, examine placenta, examine and repair lower tract trauma </a:t>
            </a:r>
          </a:p>
          <a:p>
            <a:pPr lvl="1" algn="l" rtl="0">
              <a:lnSpc>
                <a:spcPct val="90000"/>
              </a:lnSpc>
            </a:pPr>
            <a:r>
              <a:rPr lang="en-US" altLang="en-US"/>
              <a:t>uterotonics </a:t>
            </a:r>
          </a:p>
          <a:p>
            <a:pPr lvl="2" algn="l" rtl="0">
              <a:lnSpc>
                <a:spcPct val="90000"/>
              </a:lnSpc>
            </a:pPr>
            <a:r>
              <a:rPr lang="en-US" altLang="en-US"/>
              <a:t>oxytocin, </a:t>
            </a:r>
          </a:p>
          <a:p>
            <a:pPr lvl="2" algn="l" rtl="0">
              <a:lnSpc>
                <a:spcPct val="90000"/>
              </a:lnSpc>
            </a:pPr>
            <a:r>
              <a:rPr lang="en-US" altLang="en-US"/>
              <a:t>ergometrine,, </a:t>
            </a:r>
          </a:p>
          <a:p>
            <a:pPr lvl="2" algn="l" rtl="0">
              <a:lnSpc>
                <a:spcPct val="90000"/>
              </a:lnSpc>
            </a:pPr>
            <a:r>
              <a:rPr lang="en-US" altLang="en-US"/>
              <a:t>misoprostol. </a:t>
            </a:r>
          </a:p>
          <a:p>
            <a:pPr algn="l" rtl="0">
              <a:lnSpc>
                <a:spcPct val="90000"/>
              </a:lnSpc>
              <a:buFontTx/>
              <a:buNone/>
            </a:pPr>
            <a:r>
              <a:rPr lang="en-US" altLang="en-US">
                <a:latin typeface="Arial" panose="020B0604020202020204" pitchFamily="34" charset="0"/>
              </a:rPr>
              <a:t> </a:t>
            </a:r>
            <a:r>
              <a:rPr lang="en-US" altLang="en-US"/>
              <a:t/>
            </a:r>
            <a:br>
              <a:rPr lang="en-US" altLang="en-US"/>
            </a:br>
            <a:endParaRPr lang="en-US" altLang="en-US"/>
          </a:p>
        </p:txBody>
      </p:sp>
      <p:pic>
        <p:nvPicPr>
          <p:cNvPr id="131076" name="Picture 4" descr="hh"/>
          <p:cNvPicPr>
            <a:picLocks noGrp="1" noChangeAspect="1" noChangeArrowheads="1"/>
          </p:cNvPicPr>
          <p:nvPr>
            <p:ph sz="quarter" idx="2"/>
          </p:nvPr>
        </p:nvPicPr>
        <p:blipFill>
          <a:blip r:embed="rId2">
            <a:extLst>
              <a:ext uri="{28A0092B-C50C-407E-A947-70E740481C1C}">
                <a14:useLocalDpi xmlns:a14="http://schemas.microsoft.com/office/drawing/2010/main" val="0"/>
              </a:ext>
            </a:extLst>
          </a:blip>
          <a:srcRect/>
          <a:stretch>
            <a:fillRect/>
          </a:stretch>
        </p:blipFill>
        <p:spPr>
          <a:xfrm>
            <a:off x="8886826" y="1268414"/>
            <a:ext cx="1781175" cy="19526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1078" name="Picture 6" descr="cervicalteardb"/>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a:stretch>
            <a:fillRect/>
          </a:stretch>
        </p:blipFill>
        <p:spPr>
          <a:xfrm>
            <a:off x="8651876" y="3536950"/>
            <a:ext cx="2016125" cy="15128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97453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774825" y="0"/>
            <a:ext cx="7772400" cy="1143000"/>
          </a:xfrm>
        </p:spPr>
        <p:txBody>
          <a:bodyPr/>
          <a:lstStyle/>
          <a:p>
            <a:r>
              <a:rPr lang="en-US" altLang="en-US" b="1"/>
              <a:t>Unresponsive Uterine Bleeding</a:t>
            </a:r>
            <a:r>
              <a:rPr lang="en-US" altLang="en-US" b="1">
                <a:latin typeface="Arial" panose="020B0604020202020204" pitchFamily="34" charset="0"/>
              </a:rPr>
              <a:t> </a:t>
            </a:r>
            <a:endParaRPr lang="en-US" altLang="en-US" b="1"/>
          </a:p>
        </p:txBody>
      </p:sp>
      <p:sp>
        <p:nvSpPr>
          <p:cNvPr id="132099" name="Rectangle 3"/>
          <p:cNvSpPr>
            <a:spLocks noGrp="1" noChangeArrowheads="1"/>
          </p:cNvSpPr>
          <p:nvPr>
            <p:ph type="body" sz="half" idx="1"/>
          </p:nvPr>
        </p:nvSpPr>
        <p:spPr>
          <a:xfrm>
            <a:off x="1739900" y="1160464"/>
            <a:ext cx="7632700" cy="5697537"/>
          </a:xfrm>
        </p:spPr>
        <p:txBody>
          <a:bodyPr/>
          <a:lstStyle/>
          <a:p>
            <a:pPr marL="0" indent="0" algn="l" rtl="0">
              <a:lnSpc>
                <a:spcPct val="90000"/>
              </a:lnSpc>
              <a:buNone/>
            </a:pPr>
            <a:r>
              <a:rPr lang="en-US" altLang="en-US" sz="2000" dirty="0">
                <a:solidFill>
                  <a:srgbClr val="FF0000"/>
                </a:solidFill>
              </a:rPr>
              <a:t>Tamponade techniques</a:t>
            </a:r>
          </a:p>
          <a:p>
            <a:pPr lvl="1" algn="l" rtl="0">
              <a:lnSpc>
                <a:spcPct val="90000"/>
              </a:lnSpc>
            </a:pPr>
            <a:r>
              <a:rPr lang="en-US" altLang="en-US" sz="1800" dirty="0"/>
              <a:t>gauze </a:t>
            </a:r>
          </a:p>
          <a:p>
            <a:pPr lvl="1" algn="l" rtl="0">
              <a:lnSpc>
                <a:spcPct val="90000"/>
              </a:lnSpc>
            </a:pPr>
            <a:r>
              <a:rPr lang="en-US" altLang="en-US" sz="1800" dirty="0"/>
              <a:t>balloons , condom/glove with  </a:t>
            </a:r>
            <a:r>
              <a:rPr lang="en-US" altLang="en-US" sz="1600" dirty="0"/>
              <a:t>Infiltration</a:t>
            </a:r>
            <a:r>
              <a:rPr lang="en-US" altLang="en-US" sz="1600" dirty="0">
                <a:latin typeface="Arial" panose="020B0604020202020204" pitchFamily="34" charset="0"/>
              </a:rPr>
              <a:t> </a:t>
            </a:r>
            <a:r>
              <a:rPr lang="en-US" altLang="en-US" sz="1600" dirty="0"/>
              <a:t>of</a:t>
            </a:r>
            <a:r>
              <a:rPr lang="en-US" altLang="en-US" sz="1600" dirty="0">
                <a:latin typeface="Arial" panose="020B0604020202020204" pitchFamily="34" charset="0"/>
              </a:rPr>
              <a:t> </a:t>
            </a:r>
            <a:r>
              <a:rPr lang="en-US" altLang="en-US" sz="1600" dirty="0"/>
              <a:t>placental</a:t>
            </a:r>
            <a:r>
              <a:rPr lang="en-US" altLang="en-US" sz="1600" dirty="0">
                <a:latin typeface="Arial" panose="020B0604020202020204" pitchFamily="34" charset="0"/>
              </a:rPr>
              <a:t> </a:t>
            </a:r>
            <a:r>
              <a:rPr lang="en-US" altLang="en-US" sz="1600" dirty="0"/>
              <a:t>bed</a:t>
            </a:r>
            <a:r>
              <a:rPr lang="en-US" altLang="en-US" sz="1600" dirty="0">
                <a:latin typeface="Arial" panose="020B0604020202020204" pitchFamily="34" charset="0"/>
              </a:rPr>
              <a:t> </a:t>
            </a:r>
            <a:r>
              <a:rPr lang="en-US" altLang="en-US" sz="1600" dirty="0"/>
              <a:t>with vasoconstrictors</a:t>
            </a:r>
            <a:r>
              <a:rPr lang="en-US" altLang="en-US" sz="1600" dirty="0">
                <a:latin typeface="Arial" panose="020B0604020202020204" pitchFamily="34" charset="0"/>
              </a:rPr>
              <a:t> </a:t>
            </a:r>
            <a:r>
              <a:rPr lang="en-US" altLang="en-US" sz="1600" dirty="0">
                <a:latin typeface="Arial" panose="020B0604020202020204" pitchFamily="34" charset="0"/>
              </a:rPr>
              <a:t> </a:t>
            </a:r>
          </a:p>
          <a:p>
            <a:pPr marL="457200" lvl="1" indent="0" algn="l" rtl="0">
              <a:lnSpc>
                <a:spcPct val="90000"/>
              </a:lnSpc>
              <a:buNone/>
            </a:pPr>
            <a:r>
              <a:rPr lang="en-US" altLang="en-US" sz="1800" dirty="0" smtClean="0"/>
              <a:t>Laparotomy </a:t>
            </a:r>
            <a:endParaRPr lang="en-US" altLang="en-US" sz="1800" dirty="0"/>
          </a:p>
          <a:p>
            <a:pPr lvl="1" algn="l" rtl="0">
              <a:lnSpc>
                <a:spcPct val="90000"/>
              </a:lnSpc>
            </a:pPr>
            <a:r>
              <a:rPr lang="en-US" altLang="en-US" sz="1800" dirty="0"/>
              <a:t>conservative </a:t>
            </a:r>
          </a:p>
          <a:p>
            <a:pPr lvl="1" algn="l" rtl="0">
              <a:lnSpc>
                <a:spcPct val="90000"/>
              </a:lnSpc>
              <a:buFontTx/>
              <a:buNone/>
            </a:pPr>
            <a:r>
              <a:rPr lang="en-US" altLang="en-US" sz="1600" dirty="0">
                <a:solidFill>
                  <a:srgbClr val="FF0000"/>
                </a:solidFill>
              </a:rPr>
              <a:t>             Vessel ligation  </a:t>
            </a:r>
            <a:r>
              <a:rPr lang="en-US" altLang="en-US" sz="1600" dirty="0"/>
              <a:t>(  uterine ,  ovarian , hypogastric )</a:t>
            </a:r>
            <a:endParaRPr lang="en-US" altLang="en-US" sz="1800" dirty="0"/>
          </a:p>
          <a:p>
            <a:pPr lvl="1" algn="l" rtl="0">
              <a:lnSpc>
                <a:spcPct val="90000"/>
              </a:lnSpc>
              <a:buFontTx/>
              <a:buNone/>
            </a:pPr>
            <a:r>
              <a:rPr lang="en-US" altLang="en-US" sz="1600" dirty="0"/>
              <a:t>              </a:t>
            </a:r>
            <a:r>
              <a:rPr lang="en-US" altLang="en-US" sz="1600" dirty="0" smtClean="0">
                <a:solidFill>
                  <a:srgbClr val="FF0000"/>
                </a:solidFill>
              </a:rPr>
              <a:t>Uterine sutures</a:t>
            </a:r>
            <a:r>
              <a:rPr lang="en-US" altLang="en-US" sz="1600" dirty="0" smtClean="0"/>
              <a:t>  </a:t>
            </a:r>
            <a:r>
              <a:rPr lang="en-US" altLang="en-US" sz="1600" dirty="0"/>
              <a:t>-- Vertical</a:t>
            </a:r>
            <a:r>
              <a:rPr lang="en-US" altLang="en-US" sz="1600" dirty="0">
                <a:latin typeface="Arial" panose="020B0604020202020204" pitchFamily="34" charset="0"/>
              </a:rPr>
              <a:t> </a:t>
            </a:r>
            <a:r>
              <a:rPr lang="en-US" altLang="en-US" sz="1600" dirty="0"/>
              <a:t>full</a:t>
            </a:r>
            <a:r>
              <a:rPr lang="en-US" altLang="en-US" sz="1600" dirty="0">
                <a:latin typeface="Arial" panose="020B0604020202020204" pitchFamily="34" charset="0"/>
              </a:rPr>
              <a:t> </a:t>
            </a:r>
            <a:r>
              <a:rPr lang="en-US" altLang="en-US" sz="1600" dirty="0"/>
              <a:t>thickness</a:t>
            </a:r>
            <a:r>
              <a:rPr lang="en-US" altLang="en-US" sz="1600" dirty="0">
                <a:latin typeface="Arial" panose="020B0604020202020204" pitchFamily="34" charset="0"/>
              </a:rPr>
              <a:t> </a:t>
            </a:r>
            <a:r>
              <a:rPr lang="en-US" altLang="en-US" sz="1600" dirty="0"/>
              <a:t>sutures </a:t>
            </a:r>
          </a:p>
          <a:p>
            <a:pPr lvl="1" algn="l" rtl="0">
              <a:lnSpc>
                <a:spcPct val="90000"/>
              </a:lnSpc>
              <a:buFontTx/>
              <a:buNone/>
            </a:pPr>
            <a:r>
              <a:rPr lang="en-US" altLang="en-US" sz="1600" dirty="0"/>
              <a:t>                                            - Compression Suture</a:t>
            </a:r>
            <a:r>
              <a:rPr lang="en-US" altLang="en-US" sz="1600" dirty="0">
                <a:latin typeface="Arial" panose="020B0604020202020204" pitchFamily="34" charset="0"/>
              </a:rPr>
              <a:t> </a:t>
            </a:r>
            <a:r>
              <a:rPr lang="en-US" altLang="en-US" sz="1600" dirty="0"/>
              <a:t>(B-Lynch) 1997</a:t>
            </a:r>
          </a:p>
          <a:p>
            <a:pPr lvl="1" algn="l" rtl="0">
              <a:lnSpc>
                <a:spcPct val="90000"/>
              </a:lnSpc>
              <a:buFontTx/>
              <a:buNone/>
            </a:pPr>
            <a:r>
              <a:rPr lang="en-US" altLang="en-US" sz="1600" dirty="0"/>
              <a:t>                                          </a:t>
            </a:r>
            <a:r>
              <a:rPr lang="en-US" altLang="en-US" sz="1600" dirty="0" smtClean="0"/>
              <a:t>  </a:t>
            </a:r>
            <a:r>
              <a:rPr lang="en-US" altLang="en-US" sz="1600" dirty="0"/>
              <a:t>- Modified B-Lynch</a:t>
            </a:r>
            <a:r>
              <a:rPr lang="en-US" altLang="en-US" sz="1600" dirty="0">
                <a:latin typeface="Arial" panose="020B0604020202020204" pitchFamily="34" charset="0"/>
              </a:rPr>
              <a:t> </a:t>
            </a:r>
            <a:r>
              <a:rPr lang="en-US" altLang="en-US" sz="1600" dirty="0"/>
              <a:t> (Hayman ) 2002</a:t>
            </a:r>
          </a:p>
          <a:p>
            <a:pPr lvl="1" algn="l" rtl="0">
              <a:lnSpc>
                <a:spcPct val="90000"/>
              </a:lnSpc>
              <a:buFontTx/>
              <a:buNone/>
            </a:pPr>
            <a:r>
              <a:rPr lang="en-US" altLang="en-US" sz="1600" dirty="0"/>
              <a:t>                            </a:t>
            </a:r>
            <a:r>
              <a:rPr lang="en-US" altLang="en-US" sz="1600" dirty="0" smtClean="0"/>
              <a:t>               - </a:t>
            </a:r>
            <a:r>
              <a:rPr lang="en-US" altLang="en-US" sz="1600" dirty="0"/>
              <a:t>Horizontal</a:t>
            </a:r>
            <a:r>
              <a:rPr lang="en-US" altLang="en-US" sz="1600" dirty="0">
                <a:latin typeface="Arial" panose="020B0604020202020204" pitchFamily="34" charset="0"/>
              </a:rPr>
              <a:t> </a:t>
            </a:r>
            <a:r>
              <a:rPr lang="en-US" altLang="en-US" sz="1600" dirty="0"/>
              <a:t>full</a:t>
            </a:r>
            <a:r>
              <a:rPr lang="en-US" altLang="en-US" sz="1600" dirty="0">
                <a:latin typeface="Arial" panose="020B0604020202020204" pitchFamily="34" charset="0"/>
              </a:rPr>
              <a:t> </a:t>
            </a:r>
            <a:r>
              <a:rPr lang="en-US" altLang="en-US" sz="1600" dirty="0"/>
              <a:t>thickness</a:t>
            </a:r>
            <a:r>
              <a:rPr lang="en-US" altLang="en-US" sz="1600" dirty="0">
                <a:latin typeface="Arial" panose="020B0604020202020204" pitchFamily="34" charset="0"/>
              </a:rPr>
              <a:t> </a:t>
            </a:r>
            <a:r>
              <a:rPr lang="en-US" altLang="en-US" sz="1600" dirty="0"/>
              <a:t>sutures</a:t>
            </a:r>
            <a:r>
              <a:rPr lang="en-US" altLang="en-US" sz="1600" dirty="0">
                <a:latin typeface="Arial" panose="020B0604020202020204" pitchFamily="34" charset="0"/>
              </a:rPr>
              <a:t> </a:t>
            </a:r>
            <a:endParaRPr lang="en-US" altLang="en-US" sz="1600" dirty="0"/>
          </a:p>
          <a:p>
            <a:pPr lvl="1" algn="l" rtl="0">
              <a:lnSpc>
                <a:spcPct val="90000"/>
              </a:lnSpc>
              <a:buFontTx/>
              <a:buNone/>
            </a:pPr>
            <a:r>
              <a:rPr lang="en-US" altLang="en-US" sz="1600" dirty="0"/>
              <a:t>                                         -  Square Suture</a:t>
            </a:r>
            <a:r>
              <a:rPr lang="en-US" altLang="en-US" sz="1600" dirty="0">
                <a:latin typeface="Arial" panose="020B0604020202020204" pitchFamily="34" charset="0"/>
              </a:rPr>
              <a:t> </a:t>
            </a:r>
            <a:r>
              <a:rPr lang="en-US" altLang="en-US" sz="1600" dirty="0"/>
              <a:t> 2000</a:t>
            </a:r>
          </a:p>
          <a:p>
            <a:pPr lvl="1" algn="l" rtl="0">
              <a:lnSpc>
                <a:spcPct val="90000"/>
              </a:lnSpc>
              <a:buFontTx/>
              <a:buNone/>
            </a:pPr>
            <a:r>
              <a:rPr lang="en-US" altLang="en-US" sz="1600" dirty="0"/>
              <a:t>                                         - figure</a:t>
            </a:r>
            <a:r>
              <a:rPr lang="en-US" altLang="en-US" sz="1600" dirty="0">
                <a:latin typeface="Arial" panose="020B0604020202020204" pitchFamily="34" charset="0"/>
              </a:rPr>
              <a:t> </a:t>
            </a:r>
            <a:r>
              <a:rPr lang="en-US" altLang="en-US" sz="1600" dirty="0"/>
              <a:t>of</a:t>
            </a:r>
            <a:r>
              <a:rPr lang="en-US" altLang="en-US" sz="1600" dirty="0">
                <a:latin typeface="Arial" panose="020B0604020202020204" pitchFamily="34" charset="0"/>
              </a:rPr>
              <a:t> </a:t>
            </a:r>
            <a:r>
              <a:rPr lang="en-US" altLang="en-US" sz="1600" dirty="0"/>
              <a:t>eight</a:t>
            </a:r>
            <a:r>
              <a:rPr lang="en-US" altLang="en-US" sz="1600" dirty="0">
                <a:latin typeface="Arial" panose="020B0604020202020204" pitchFamily="34" charset="0"/>
              </a:rPr>
              <a:t> </a:t>
            </a:r>
            <a:r>
              <a:rPr lang="en-US" altLang="en-US" sz="1600" dirty="0"/>
              <a:t> </a:t>
            </a:r>
          </a:p>
          <a:p>
            <a:pPr lvl="1" algn="l" rtl="0">
              <a:lnSpc>
                <a:spcPct val="90000"/>
              </a:lnSpc>
              <a:buFontTx/>
              <a:buNone/>
            </a:pPr>
            <a:r>
              <a:rPr lang="en-US" altLang="en-US" sz="1600" dirty="0"/>
              <a:t>                            - Combination</a:t>
            </a:r>
            <a:r>
              <a:rPr lang="en-US" altLang="en-US" sz="1600" dirty="0">
                <a:latin typeface="Arial" panose="020B0604020202020204" pitchFamily="34" charset="0"/>
              </a:rPr>
              <a:t> </a:t>
            </a:r>
            <a:r>
              <a:rPr lang="en-US" altLang="en-US" sz="1600" dirty="0"/>
              <a:t>of</a:t>
            </a:r>
            <a:r>
              <a:rPr lang="en-US" altLang="en-US" sz="1600" dirty="0">
                <a:latin typeface="Arial" panose="020B0604020202020204" pitchFamily="34" charset="0"/>
              </a:rPr>
              <a:t> </a:t>
            </a:r>
            <a:r>
              <a:rPr lang="en-US" altLang="en-US" sz="1600" dirty="0"/>
              <a:t>sutures  </a:t>
            </a:r>
          </a:p>
          <a:p>
            <a:pPr lvl="1" algn="l" rtl="0">
              <a:lnSpc>
                <a:spcPct val="90000"/>
              </a:lnSpc>
            </a:pPr>
            <a:r>
              <a:rPr lang="en-US" altLang="en-US" sz="1800" dirty="0">
                <a:solidFill>
                  <a:srgbClr val="FF0000"/>
                </a:solidFill>
              </a:rPr>
              <a:t>hysterectomy </a:t>
            </a:r>
            <a:r>
              <a:rPr lang="en-US" altLang="en-US" sz="1800" dirty="0"/>
              <a:t> </a:t>
            </a:r>
            <a:r>
              <a:rPr lang="en-US" altLang="en-US" sz="1600" dirty="0"/>
              <a:t>is the procedure of last resort, and a few patients really need it to save their lives</a:t>
            </a:r>
            <a:endParaRPr lang="en-US" altLang="en-US" sz="1800" dirty="0"/>
          </a:p>
          <a:p>
            <a:pPr algn="l" rtl="0">
              <a:lnSpc>
                <a:spcPct val="90000"/>
              </a:lnSpc>
            </a:pPr>
            <a:r>
              <a:rPr lang="en-US" altLang="en-US" sz="2000" dirty="0" smtClean="0">
                <a:solidFill>
                  <a:srgbClr val="FF0000"/>
                </a:solidFill>
              </a:rPr>
              <a:t>Embolization</a:t>
            </a:r>
            <a:r>
              <a:rPr lang="en-US" altLang="en-US" sz="2000" dirty="0" smtClean="0"/>
              <a:t> </a:t>
            </a:r>
            <a:r>
              <a:rPr lang="en-US" altLang="en-US" sz="1600" dirty="0"/>
              <a:t>are effective methods for controlling intractable   hemorrhage</a:t>
            </a:r>
            <a:r>
              <a:rPr lang="en-US" altLang="en-US" sz="2400" dirty="0"/>
              <a:t> </a:t>
            </a:r>
          </a:p>
        </p:txBody>
      </p:sp>
      <p:pic>
        <p:nvPicPr>
          <p:cNvPr id="132106" name="Picture 10" descr="صورة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76" y="2708276"/>
            <a:ext cx="1381125" cy="1439863"/>
          </a:xfrm>
          <a:prstGeom prst="rect">
            <a:avLst/>
          </a:prstGeom>
          <a:noFill/>
          <a:extLst>
            <a:ext uri="{909E8E84-426E-40DD-AFC4-6F175D3DCCD1}">
              <a14:hiddenFill xmlns:a14="http://schemas.microsoft.com/office/drawing/2010/main">
                <a:solidFill>
                  <a:srgbClr val="FFFFFF"/>
                </a:solidFill>
              </a14:hiddenFill>
            </a:ext>
          </a:extLst>
        </p:spPr>
      </p:pic>
      <p:pic>
        <p:nvPicPr>
          <p:cNvPr id="132108" name="Picture 12" descr="صورة3"/>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9401176" y="5619750"/>
            <a:ext cx="1266825" cy="1238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2110" name="Picture 14" descr="صورة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8138" y="1233488"/>
            <a:ext cx="1439862" cy="1403350"/>
          </a:xfrm>
          <a:prstGeom prst="rect">
            <a:avLst/>
          </a:prstGeom>
          <a:noFill/>
          <a:extLst>
            <a:ext uri="{909E8E84-426E-40DD-AFC4-6F175D3DCCD1}">
              <a14:hiddenFill xmlns:a14="http://schemas.microsoft.com/office/drawing/2010/main">
                <a:solidFill>
                  <a:srgbClr val="FFFFFF"/>
                </a:solidFill>
              </a14:hiddenFill>
            </a:ext>
          </a:extLst>
        </p:spPr>
      </p:pic>
      <p:pic>
        <p:nvPicPr>
          <p:cNvPr id="132111" name="Picture 15" descr="صورة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7350" y="4113213"/>
            <a:ext cx="1390650" cy="1439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5234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TotalTime>
  <Words>2790</Words>
  <Application>Microsoft Office PowerPoint</Application>
  <PresentationFormat>Widescreen</PresentationFormat>
  <Paragraphs>300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Simplified Arabic</vt:lpstr>
      <vt:lpstr>Times New Roman</vt:lpstr>
      <vt:lpstr>Office Theme</vt:lpstr>
      <vt:lpstr>Hennawy Glove  Tamponade  Ballloon Catheter  For Control Of PostPartum Hemorrhage (The Bakri Tamponade Balloon Catheter  Analogue ) </vt:lpstr>
      <vt:lpstr>Postpartum Haemorrhage</vt:lpstr>
      <vt:lpstr> Uterine Balloon Tamponade (UBT) </vt:lpstr>
      <vt:lpstr>Methods Of Application</vt:lpstr>
      <vt:lpstr>The Bakri tamponade balloon catheter </vt:lpstr>
      <vt:lpstr> The causes of postpartum hemorrhage can be thought of as the four Ts </vt:lpstr>
      <vt:lpstr>PowerPoint Presentation</vt:lpstr>
      <vt:lpstr>Management Steps in Primary PPH</vt:lpstr>
      <vt:lpstr>Unresponsive Uterine Bleeding </vt:lpstr>
      <vt:lpstr>Tamponade Techniques </vt:lpstr>
      <vt:lpstr>PowerPoint Presentation</vt:lpstr>
      <vt:lpstr>Indication Of Uterine Tamponade Balloons (UTB)</vt:lpstr>
      <vt:lpstr>Contraindication Of Uterine Tamponade Balloon</vt:lpstr>
      <vt:lpstr> Advantages Hennawy’s Glove  Balloon Catheter  </vt:lpstr>
      <vt:lpstr>Mechanism Of Action Of UTB</vt:lpstr>
      <vt:lpstr>Preparation of Hennawy’s Glove  Balloon Catheter </vt:lpstr>
      <vt:lpstr>A Glove size 8 ,Foley’s catheter size 22-24, silk thread , syringe 50 cc ,saline bottle</vt:lpstr>
      <vt:lpstr>Tie peripheral four fingers of glove , leaving middle finger</vt:lpstr>
      <vt:lpstr>Invert the Glove</vt:lpstr>
      <vt:lpstr>Excise (not merely incise) the bulb of the catheter after inflating it with air</vt:lpstr>
      <vt:lpstr>Cut half of middle finger</vt:lpstr>
      <vt:lpstr>Insert foley’s catheter inside middle finger</vt:lpstr>
      <vt:lpstr>Tie middle finger over foley’s catheter bellow its tip and above bulb by 2 silk threads</vt:lpstr>
      <vt:lpstr>Tie end of glove at distal third of shaft of foley’s catheter by 2 silk threads (all foley’s shaft length = 38 cm)</vt:lpstr>
      <vt:lpstr>Inflate with warm saline</vt:lpstr>
      <vt:lpstr>PowerPoint Presentation</vt:lpstr>
      <vt:lpstr>Technical Considerations </vt:lpstr>
      <vt:lpstr>Procedure Planning</vt:lpstr>
      <vt:lpstr> Complication Prevention </vt:lpstr>
      <vt:lpstr>PowerPoint Presentation</vt:lpstr>
      <vt:lpstr>Methods of Vaginal Application</vt:lpstr>
      <vt:lpstr> Blind Method </vt:lpstr>
      <vt:lpstr> Under Vision Method </vt:lpstr>
      <vt:lpstr> Under Ultrasound Guidance </vt:lpstr>
      <vt:lpstr>Methods of vaginal Application</vt:lpstr>
      <vt:lpstr>Method of TransAbdominal Application</vt:lpstr>
      <vt:lpstr>Post uterine Compression Suture Application (Uterine Sandwich' Technique) </vt:lpstr>
      <vt:lpstr>Inflate Until</vt:lpstr>
      <vt:lpstr>The test result </vt:lpstr>
      <vt:lpstr>To keep the Uterine balloon in situ</vt:lpstr>
      <vt:lpstr> Management following insertion </vt:lpstr>
      <vt:lpstr> Antibiotics </vt:lpstr>
      <vt:lpstr>Removal Hennawy’s Glove  Balloon Catheter </vt:lpstr>
      <vt:lpstr> Advantages Hennawy’s Glove  Balloon Catheter  </vt:lpstr>
      <vt:lpstr> Summary  </vt:lpstr>
      <vt:lpstr>US Food and Drug Administration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MHennawy</dc:creator>
  <cp:lastModifiedBy>MHennawy</cp:lastModifiedBy>
  <cp:revision>84</cp:revision>
  <dcterms:created xsi:type="dcterms:W3CDTF">2019-01-15T11:38:03Z</dcterms:created>
  <dcterms:modified xsi:type="dcterms:W3CDTF">2019-01-17T10:58:18Z</dcterms:modified>
</cp:coreProperties>
</file>